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3"/>
  </p:notesMasterIdLst>
  <p:sldIdLst>
    <p:sldId id="256" r:id="rId2"/>
    <p:sldId id="257" r:id="rId3"/>
    <p:sldId id="263" r:id="rId4"/>
    <p:sldId id="259" r:id="rId5"/>
    <p:sldId id="265" r:id="rId6"/>
    <p:sldId id="266" r:id="rId7"/>
    <p:sldId id="264" r:id="rId8"/>
    <p:sldId id="275" r:id="rId9"/>
    <p:sldId id="287" r:id="rId10"/>
    <p:sldId id="280" r:id="rId11"/>
    <p:sldId id="281" r:id="rId12"/>
    <p:sldId id="277" r:id="rId13"/>
    <p:sldId id="274" r:id="rId14"/>
    <p:sldId id="276" r:id="rId15"/>
    <p:sldId id="278" r:id="rId16"/>
    <p:sldId id="279" r:id="rId17"/>
    <p:sldId id="267" r:id="rId18"/>
    <p:sldId id="284" r:id="rId19"/>
    <p:sldId id="271" r:id="rId20"/>
    <p:sldId id="283" r:id="rId21"/>
    <p:sldId id="288" r:id="rId22"/>
    <p:sldId id="272" r:id="rId23"/>
    <p:sldId id="273" r:id="rId24"/>
    <p:sldId id="289" r:id="rId25"/>
    <p:sldId id="290" r:id="rId26"/>
    <p:sldId id="291" r:id="rId27"/>
    <p:sldId id="292" r:id="rId28"/>
    <p:sldId id="293" r:id="rId29"/>
    <p:sldId id="294" r:id="rId30"/>
    <p:sldId id="295" r:id="rId31"/>
    <p:sldId id="297" r:id="rId32"/>
    <p:sldId id="296" r:id="rId33"/>
    <p:sldId id="298" r:id="rId34"/>
    <p:sldId id="299" r:id="rId35"/>
    <p:sldId id="300" r:id="rId36"/>
    <p:sldId id="301" r:id="rId37"/>
    <p:sldId id="302" r:id="rId38"/>
    <p:sldId id="303" r:id="rId39"/>
    <p:sldId id="304" r:id="rId40"/>
    <p:sldId id="305" r:id="rId41"/>
    <p:sldId id="306" r:id="rId42"/>
  </p:sldIdLst>
  <p:sldSz cx="9144000" cy="5143500" type="screen16x9"/>
  <p:notesSz cx="6858000" cy="9144000"/>
  <p:embeddedFontLst>
    <p:embeddedFont>
      <p:font typeface="Lato" panose="020F0502020204030203" pitchFamily="34" charset="77"/>
      <p:regular r:id="rId44"/>
      <p:bold r:id="rId45"/>
      <p:italic r:id="rId46"/>
      <p:boldItalic r:id="rId47"/>
    </p:embeddedFont>
    <p:embeddedFont>
      <p:font typeface="Raleway" panose="020B0503030101060003" pitchFamily="34"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p:restoredTop sz="93246"/>
  </p:normalViewPr>
  <p:slideViewPr>
    <p:cSldViewPr snapToGrid="0">
      <p:cViewPr varScale="1">
        <p:scale>
          <a:sx n="206" d="100"/>
          <a:sy n="206" d="100"/>
        </p:scale>
        <p:origin x="200"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utorial.math.lamar.edu/Extras/CheatSheets_Tables.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s231n.stanford.edu/vecDerivs.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ly4S0oi3Yz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jayeshbahire/the-xor-problem-in-neural-networks-50006411840b#targetText=The%20XOr%2C%20or%20%E2%80%9Cexclusive%20or,value%20if%20they%20are%20equ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s231n.stanford.edu/slides/2017/cs231n_2017_lecture6.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derivative-of-the-sigmoid-function-536880cf918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f54d8f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f54d8f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http://tutorial.math.lamar.edu/Extras/CheatSheets_Tables.aspx</a:t>
            </a:r>
            <a:endParaRPr lang="en-US"/>
          </a:p>
        </p:txBody>
      </p:sp>
    </p:spTree>
    <p:extLst>
      <p:ext uri="{BB962C8B-B14F-4D97-AF65-F5344CB8AC3E}">
        <p14:creationId xmlns:p14="http://schemas.microsoft.com/office/powerpoint/2010/main" val="162434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http://cs231n.stanford.edu/vecDerivs.pdf</a:t>
            </a:r>
            <a:endParaRPr lang="en-US"/>
          </a:p>
        </p:txBody>
      </p:sp>
    </p:spTree>
    <p:extLst>
      <p:ext uri="{BB962C8B-B14F-4D97-AF65-F5344CB8AC3E}">
        <p14:creationId xmlns:p14="http://schemas.microsoft.com/office/powerpoint/2010/main" val="1661604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https://www.youtube.com/watch?v=ly4S0oi3Yz8</a:t>
            </a:r>
            <a:endParaRPr lang="en-US"/>
          </a:p>
        </p:txBody>
      </p:sp>
    </p:spTree>
    <p:extLst>
      <p:ext uri="{BB962C8B-B14F-4D97-AF65-F5344CB8AC3E}">
        <p14:creationId xmlns:p14="http://schemas.microsoft.com/office/powerpoint/2010/main" val="90327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https://medium.com/@jayeshbahire/the-xor-problem-in-neural-networks-50006411840b#targetText=The%20XOr%2C%20or%20%E2%80%9Cexclusive%20or,value%20if%20they%20are%20equal.</a:t>
            </a:r>
            <a:endParaRPr lang="en-US"/>
          </a:p>
        </p:txBody>
      </p:sp>
    </p:spTree>
    <p:extLst>
      <p:ext uri="{BB962C8B-B14F-4D97-AF65-F5344CB8AC3E}">
        <p14:creationId xmlns:p14="http://schemas.microsoft.com/office/powerpoint/2010/main" val="55500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http://cs231n.stanford.edu/slides/2017/cs231n_2017_lecture6.pdf</a:t>
            </a:r>
            <a:endParaRPr lang="en-US"/>
          </a:p>
        </p:txBody>
      </p:sp>
    </p:spTree>
    <p:extLst>
      <p:ext uri="{BB962C8B-B14F-4D97-AF65-F5344CB8AC3E}">
        <p14:creationId xmlns:p14="http://schemas.microsoft.com/office/powerpoint/2010/main" val="131022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https://towardsdatascience.com/derivative-of-the-sigmoid-function-536880cf918e</a:t>
            </a:r>
            <a:endParaRPr lang="en-US"/>
          </a:p>
        </p:txBody>
      </p:sp>
    </p:spTree>
    <p:extLst>
      <p:ext uri="{BB962C8B-B14F-4D97-AF65-F5344CB8AC3E}">
        <p14:creationId xmlns:p14="http://schemas.microsoft.com/office/powerpoint/2010/main" val="3445678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235200" y="106650"/>
            <a:ext cx="87072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235200" y="819750"/>
            <a:ext cx="8616000" cy="410535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Edit Master text styles</a:t>
            </a:r>
          </a:p>
        </p:txBody>
      </p:sp>
    </p:spTree>
    <p:extLst>
      <p:ext uri="{BB962C8B-B14F-4D97-AF65-F5344CB8AC3E}">
        <p14:creationId xmlns:p14="http://schemas.microsoft.com/office/powerpoint/2010/main" val="287597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4067503" y="9459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4067503" y="4799024"/>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01610" y="94594"/>
            <a:ext cx="3858687" cy="49629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Blue Section">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69164" y="4590918"/>
            <a:ext cx="515380" cy="5021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Orange Section">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61516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42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1600">
                <a:latin typeface="Verdana"/>
                <a:ea typeface="Verdana"/>
                <a:cs typeface="Verdana"/>
                <a:sym typeface="Verdan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userDrawn="1"/>
        </p:nvPicPr>
        <p:blipFill>
          <a:blip r:embed="rId2" cstate="hqprint">
            <a:alphaModFix/>
            <a:extLst>
              <a:ext uri="{28A0092B-C50C-407E-A947-70E740481C1C}">
                <a14:useLocalDpi xmlns:a14="http://schemas.microsoft.com/office/drawing/2010/main"/>
              </a:ext>
            </a:extLst>
          </a:blip>
          <a:stretch>
            <a:fillRect/>
          </a:stretch>
        </p:blipFill>
        <p:spPr>
          <a:xfrm>
            <a:off x="7987722" y="41560"/>
            <a:ext cx="1097280" cy="4046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Compare">
    <p:spTree>
      <p:nvGrpSpPr>
        <p:cNvPr id="1" name="Shape 23"/>
        <p:cNvGrpSpPr/>
        <p:nvPr/>
      </p:nvGrpSpPr>
      <p:grpSpPr>
        <a:xfrm>
          <a:off x="0" y="0"/>
          <a:ext cx="0" cy="0"/>
          <a:chOff x="0" y="0"/>
          <a:chExt cx="0" cy="0"/>
        </a:xfrm>
      </p:grpSpPr>
      <p:sp>
        <p:nvSpPr>
          <p:cNvPr id="24" name="Google Shape;24;p4"/>
          <p:cNvSpPr/>
          <p:nvPr/>
        </p:nvSpPr>
        <p:spPr>
          <a:xfrm>
            <a:off x="133004" y="66502"/>
            <a:ext cx="4156364" cy="6465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3004" y="875237"/>
            <a:ext cx="4156364"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4538749" y="875237"/>
            <a:ext cx="4447309"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Edit Master text styles</a:t>
            </a:r>
          </a:p>
        </p:txBody>
      </p:sp>
      <p:sp>
        <p:nvSpPr>
          <p:cNvPr id="10" name="Google Shape;24;p4">
            <a:extLst>
              <a:ext uri="{FF2B5EF4-FFF2-40B4-BE49-F238E27FC236}">
                <a16:creationId xmlns:a16="http://schemas.microsoft.com/office/drawing/2014/main" id="{49AEFE09-D6C4-294D-92E1-61561C66FD7B}"/>
              </a:ext>
            </a:extLst>
          </p:cNvPr>
          <p:cNvSpPr/>
          <p:nvPr userDrawn="1"/>
        </p:nvSpPr>
        <p:spPr>
          <a:xfrm>
            <a:off x="4538749" y="66502"/>
            <a:ext cx="4447309" cy="646598"/>
          </a:xfrm>
          <a:prstGeom prst="rect">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320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10235" y="114030"/>
            <a:ext cx="3981439"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4651414" y="115327"/>
            <a:ext cx="4249825"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B</a:t>
            </a:r>
          </a:p>
        </p:txBody>
      </p:sp>
    </p:spTree>
    <p:extLst>
      <p:ext uri="{BB962C8B-B14F-4D97-AF65-F5344CB8AC3E}">
        <p14:creationId xmlns:p14="http://schemas.microsoft.com/office/powerpoint/2010/main" val="160996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7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163961" y="14504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163961" y="4824248"/>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5241169" y="145043"/>
            <a:ext cx="3795625" cy="4937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0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49" r:id="rId2"/>
    <p:sldLayoutId id="2147483681" r:id="rId3"/>
    <p:sldLayoutId id="2147483648" r:id="rId4"/>
    <p:sldLayoutId id="2147483682" r:id="rId5"/>
    <p:sldLayoutId id="2147483683" r:id="rId6"/>
    <p:sldLayoutId id="2147483684" r:id="rId7"/>
    <p:sldLayoutId id="2147483652" r:id="rId8"/>
    <p:sldLayoutId id="2147483685" r:id="rId9"/>
    <p:sldLayoutId id="214748368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ly4S0oi3Yz8"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towardsdatascience.com/derivative-of-the-sigmoid-function-536880cf918e" TargetMode="External"/><Relationship Id="rId5" Type="http://schemas.openxmlformats.org/officeDocument/2006/relationships/image" Target="../media/image160.png"/><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towardsdatascience.com/derivative-of-the-sigmoid-function-536880cf918e" TargetMode="External"/><Relationship Id="rId3" Type="http://schemas.openxmlformats.org/officeDocument/2006/relationships/hyperlink" Target="https://towardsdatascience.com/how-to-build-your-own-neural-network-from-scratch-in-python-68998a08e4f6" TargetMode="External"/><Relationship Id="rId7" Type="http://schemas.openxmlformats.org/officeDocument/2006/relationships/hyperlink" Target="http://tutorial.math.lamar.edu/Extras/CheatSheets_Tables.aspx" TargetMode="External"/><Relationship Id="rId2" Type="http://schemas.openxmlformats.org/officeDocument/2006/relationships/hyperlink" Target="https://brilliant.org/wiki/backpropagation/" TargetMode="External"/><Relationship Id="rId1" Type="http://schemas.openxmlformats.org/officeDocument/2006/relationships/slideLayout" Target="../slideLayouts/slideLayout1.xml"/><Relationship Id="rId6" Type="http://schemas.openxmlformats.org/officeDocument/2006/relationships/hyperlink" Target="https://www.youtube.com/watch?v=ly4S0oi3Yz8" TargetMode="External"/><Relationship Id="rId5" Type="http://schemas.openxmlformats.org/officeDocument/2006/relationships/hyperlink" Target="http://cs231n.stanford.edu/vecDerivs.pdf" TargetMode="External"/><Relationship Id="rId4" Type="http://schemas.openxmlformats.org/officeDocument/2006/relationships/hyperlink" Target="https://ml-cheatsheet.readthedocs.io/en/latest/forwardpropagation.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ly4S0oi3Yz8" TargetMode="External"/><Relationship Id="rId2" Type="http://schemas.openxmlformats.org/officeDocument/2006/relationships/hyperlink" Target="http://tutorial.math.lamar.edu/Extras/CheatSheets_Tables.aspx" TargetMode="External"/><Relationship Id="rId1" Type="http://schemas.openxmlformats.org/officeDocument/2006/relationships/slideLayout" Target="../slideLayouts/slideLayout1.xml"/><Relationship Id="rId4" Type="http://schemas.openxmlformats.org/officeDocument/2006/relationships/hyperlink" Target="http://cs231n.stanford.edu/vecDerivs.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2350" y="1322450"/>
            <a:ext cx="82143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from Scratch</a:t>
            </a:r>
            <a:endParaRPr/>
          </a:p>
        </p:txBody>
      </p:sp>
      <p:sp>
        <p:nvSpPr>
          <p:cNvPr id="87" name="Google Shape;87;p13"/>
          <p:cNvSpPr txBox="1">
            <a:spLocks noGrp="1"/>
          </p:cNvSpPr>
          <p:nvPr>
            <p:ph type="subTitle" idx="1"/>
          </p:nvPr>
        </p:nvSpPr>
        <p:spPr>
          <a:xfrm>
            <a:off x="575125" y="3172900"/>
            <a:ext cx="7842600" cy="110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000000"/>
                </a:solidFill>
              </a:rPr>
              <a:t>Hãy bắt đầu từ những điều đơn giản nhất</a:t>
            </a:r>
            <a:br>
              <a:rPr lang="en" sz="1800">
                <a:solidFill>
                  <a:srgbClr val="000000"/>
                </a:solidFill>
              </a:rPr>
            </a:br>
            <a:r>
              <a:rPr lang="en" sz="1800">
                <a:solidFill>
                  <a:srgbClr val="000000"/>
                </a:solidFill>
              </a:rPr>
              <a:t>cuong@techmaster.vn</a:t>
            </a:r>
            <a:endParaRPr sz="1800">
              <a:solidFill>
                <a:srgbClr val="000000"/>
              </a:solidFill>
            </a:endParaRPr>
          </a:p>
        </p:txBody>
      </p:sp>
      <p:pic>
        <p:nvPicPr>
          <p:cNvPr id="88" name="Google Shape;88;p1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7917543" y="50801"/>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60B4-2245-5E4D-9A6B-9569BC52E64A}"/>
              </a:ext>
            </a:extLst>
          </p:cNvPr>
          <p:cNvSpPr>
            <a:spLocks noGrp="1"/>
          </p:cNvSpPr>
          <p:nvPr>
            <p:ph type="title"/>
          </p:nvPr>
        </p:nvSpPr>
        <p:spPr/>
        <p:txBody>
          <a:bodyPr/>
          <a:lstStyle/>
          <a:p>
            <a:r>
              <a:rPr lang="en-US"/>
              <a:t>Tính chất đạo hàm</a:t>
            </a:r>
          </a:p>
        </p:txBody>
      </p:sp>
      <p:pic>
        <p:nvPicPr>
          <p:cNvPr id="4" name="Picture 3">
            <a:extLst>
              <a:ext uri="{FF2B5EF4-FFF2-40B4-BE49-F238E27FC236}">
                <a16:creationId xmlns:a16="http://schemas.microsoft.com/office/drawing/2014/main" id="{D6BC96DC-92CA-2549-971F-EA22CCE38B9A}"/>
              </a:ext>
            </a:extLst>
          </p:cNvPr>
          <p:cNvPicPr>
            <a:picLocks noChangeAspect="1"/>
          </p:cNvPicPr>
          <p:nvPr/>
        </p:nvPicPr>
        <p:blipFill>
          <a:blip r:embed="rId3"/>
          <a:stretch>
            <a:fillRect/>
          </a:stretch>
        </p:blipFill>
        <p:spPr>
          <a:xfrm>
            <a:off x="0" y="1296105"/>
            <a:ext cx="9144000" cy="2551289"/>
          </a:xfrm>
          <a:prstGeom prst="rect">
            <a:avLst/>
          </a:prstGeom>
        </p:spPr>
      </p:pic>
    </p:spTree>
    <p:extLst>
      <p:ext uri="{BB962C8B-B14F-4D97-AF65-F5344CB8AC3E}">
        <p14:creationId xmlns:p14="http://schemas.microsoft.com/office/powerpoint/2010/main" val="2777795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E791-44FF-7C49-8867-30463E6C5153}"/>
              </a:ext>
            </a:extLst>
          </p:cNvPr>
          <p:cNvSpPr>
            <a:spLocks noGrp="1"/>
          </p:cNvSpPr>
          <p:nvPr>
            <p:ph type="title"/>
          </p:nvPr>
        </p:nvSpPr>
        <p:spPr/>
        <p:txBody>
          <a:bodyPr/>
          <a:lstStyle/>
          <a:p>
            <a:r>
              <a:rPr lang="en-US"/>
              <a:t>Một số đạo hàm thường gặp</a:t>
            </a:r>
          </a:p>
        </p:txBody>
      </p:sp>
      <p:pic>
        <p:nvPicPr>
          <p:cNvPr id="4" name="Picture 3">
            <a:extLst>
              <a:ext uri="{FF2B5EF4-FFF2-40B4-BE49-F238E27FC236}">
                <a16:creationId xmlns:a16="http://schemas.microsoft.com/office/drawing/2014/main" id="{76CF833B-4C3C-084B-898A-B85C95F2FEF0}"/>
              </a:ext>
            </a:extLst>
          </p:cNvPr>
          <p:cNvPicPr>
            <a:picLocks noChangeAspect="1"/>
          </p:cNvPicPr>
          <p:nvPr/>
        </p:nvPicPr>
        <p:blipFill>
          <a:blip r:embed="rId2"/>
          <a:stretch>
            <a:fillRect/>
          </a:stretch>
        </p:blipFill>
        <p:spPr>
          <a:xfrm>
            <a:off x="178164" y="1096965"/>
            <a:ext cx="8821271" cy="2858442"/>
          </a:xfrm>
          <a:prstGeom prst="rect">
            <a:avLst/>
          </a:prstGeom>
        </p:spPr>
      </p:pic>
    </p:spTree>
    <p:extLst>
      <p:ext uri="{BB962C8B-B14F-4D97-AF65-F5344CB8AC3E}">
        <p14:creationId xmlns:p14="http://schemas.microsoft.com/office/powerpoint/2010/main" val="3066992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25CA7-B9C7-4843-AE67-9F6EF120D0BF}"/>
              </a:ext>
            </a:extLst>
          </p:cNvPr>
          <p:cNvPicPr>
            <a:picLocks noChangeAspect="1"/>
          </p:cNvPicPr>
          <p:nvPr/>
        </p:nvPicPr>
        <p:blipFill>
          <a:blip r:embed="rId2"/>
          <a:stretch>
            <a:fillRect/>
          </a:stretch>
        </p:blipFill>
        <p:spPr>
          <a:xfrm>
            <a:off x="1322959" y="869048"/>
            <a:ext cx="6830109" cy="4047472"/>
          </a:xfrm>
          <a:prstGeom prst="rect">
            <a:avLst/>
          </a:prstGeom>
        </p:spPr>
      </p:pic>
      <p:sp>
        <p:nvSpPr>
          <p:cNvPr id="3" name="Rectangle 2">
            <a:extLst>
              <a:ext uri="{FF2B5EF4-FFF2-40B4-BE49-F238E27FC236}">
                <a16:creationId xmlns:a16="http://schemas.microsoft.com/office/drawing/2014/main" id="{439F1DB1-F2FA-1546-84D6-5BECB1149A13}"/>
              </a:ext>
            </a:extLst>
          </p:cNvPr>
          <p:cNvSpPr/>
          <p:nvPr/>
        </p:nvSpPr>
        <p:spPr>
          <a:xfrm>
            <a:off x="1258108" y="128619"/>
            <a:ext cx="6439583" cy="646331"/>
          </a:xfrm>
          <a:prstGeom prst="rect">
            <a:avLst/>
          </a:prstGeom>
        </p:spPr>
        <p:txBody>
          <a:bodyPr wrap="none">
            <a:spAutoFit/>
          </a:bodyPr>
          <a:lstStyle/>
          <a:p>
            <a:r>
              <a:rPr lang="en-US" sz="1800"/>
              <a:t>Ví dụ đạo hàm biến thiên nhiệt độ theo thời gian và chiều dài</a:t>
            </a:r>
            <a:br>
              <a:rPr lang="en-US" sz="1800"/>
            </a:br>
            <a:r>
              <a:rPr lang="en-US" sz="1800">
                <a:hlinkClick r:id="rId3"/>
              </a:rPr>
              <a:t>https://www.youtube.com/watch?v=ly4S0oi3Yz8</a:t>
            </a:r>
            <a:r>
              <a:rPr lang="en-US" sz="1800"/>
              <a:t> </a:t>
            </a:r>
          </a:p>
        </p:txBody>
      </p:sp>
    </p:spTree>
    <p:extLst>
      <p:ext uri="{BB962C8B-B14F-4D97-AF65-F5344CB8AC3E}">
        <p14:creationId xmlns:p14="http://schemas.microsoft.com/office/powerpoint/2010/main" val="378089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C3A7-4498-C645-80D6-F060DA40057E}"/>
              </a:ext>
            </a:extLst>
          </p:cNvPr>
          <p:cNvSpPr>
            <a:spLocks noGrp="1"/>
          </p:cNvSpPr>
          <p:nvPr>
            <p:ph type="title"/>
          </p:nvPr>
        </p:nvSpPr>
        <p:spPr/>
        <p:txBody>
          <a:bodyPr/>
          <a:lstStyle/>
          <a:p>
            <a:r>
              <a:rPr lang="en-US"/>
              <a:t>Giả thiết ban đầu</a:t>
            </a:r>
          </a:p>
        </p:txBody>
      </p:sp>
      <p:sp>
        <p:nvSpPr>
          <p:cNvPr id="3" name="Text Placeholder 2">
            <a:extLst>
              <a:ext uri="{FF2B5EF4-FFF2-40B4-BE49-F238E27FC236}">
                <a16:creationId xmlns:a16="http://schemas.microsoft.com/office/drawing/2014/main" id="{2EC48F44-F0B1-3749-957D-44F661268714}"/>
              </a:ext>
            </a:extLst>
          </p:cNvPr>
          <p:cNvSpPr>
            <a:spLocks noGrp="1"/>
          </p:cNvSpPr>
          <p:nvPr>
            <p:ph type="body" idx="1"/>
          </p:nvPr>
        </p:nvSpPr>
        <p:spPr>
          <a:xfrm>
            <a:off x="235200" y="819750"/>
            <a:ext cx="8616000" cy="988029"/>
          </a:xfrm>
        </p:spPr>
        <p:txBody>
          <a:bodyPr/>
          <a:lstStyle/>
          <a:p>
            <a:pPr marL="114300" indent="0">
              <a:buNone/>
            </a:pPr>
            <a:r>
              <a:rPr lang="en-US"/>
              <a:t>Vector cột y độ dài C là tích của ma trận W có C hàng và D cột với vector cột x độ dài 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010D52-560F-7A41-945F-3F6B2C7A6964}"/>
                  </a:ext>
                </a:extLst>
              </p:cNvPr>
              <p:cNvSpPr txBox="1"/>
              <p:nvPr/>
            </p:nvSpPr>
            <p:spPr>
              <a:xfrm>
                <a:off x="704192" y="1975944"/>
                <a:ext cx="245942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latin typeface="Cambria Math" panose="02040503050406030204" pitchFamily="18" charset="0"/>
                            </a:rPr>
                          </m:ctrlPr>
                        </m:accPr>
                        <m:e>
                          <m:r>
                            <a:rPr lang="en-US" sz="4400" b="0" i="1">
                              <a:latin typeface="Cambria Math" panose="02040503050406030204" pitchFamily="18" charset="0"/>
                            </a:rPr>
                            <m:t>𝑦</m:t>
                          </m:r>
                        </m:e>
                      </m:acc>
                      <m:r>
                        <a:rPr lang="en-US" sz="4400" b="0" i="1">
                          <a:latin typeface="Cambria Math" panose="02040503050406030204" pitchFamily="18" charset="0"/>
                        </a:rPr>
                        <m:t>=</m:t>
                      </m:r>
                      <m:r>
                        <a:rPr lang="en-US" sz="4400" b="0" i="1">
                          <a:latin typeface="Cambria Math" panose="02040503050406030204" pitchFamily="18" charset="0"/>
                        </a:rPr>
                        <m:t>𝑊</m:t>
                      </m:r>
                      <m:acc>
                        <m:accPr>
                          <m:chr m:val="⃗"/>
                          <m:ctrlPr>
                            <a:rPr lang="en-US" sz="4400" b="0" i="1">
                              <a:latin typeface="Cambria Math" panose="02040503050406030204" pitchFamily="18" charset="0"/>
                            </a:rPr>
                          </m:ctrlPr>
                        </m:accPr>
                        <m:e>
                          <m:r>
                            <a:rPr lang="en-US" sz="4400" b="0" i="1">
                              <a:latin typeface="Cambria Math" panose="02040503050406030204" pitchFamily="18" charset="0"/>
                            </a:rPr>
                            <m:t>𝑥</m:t>
                          </m:r>
                        </m:e>
                      </m:acc>
                    </m:oMath>
                  </m:oMathPara>
                </a14:m>
                <a:endParaRPr lang="en-US"/>
              </a:p>
            </p:txBody>
          </p:sp>
        </mc:Choice>
        <mc:Fallback xmlns="">
          <p:sp>
            <p:nvSpPr>
              <p:cNvPr id="4" name="TextBox 3">
                <a:extLst>
                  <a:ext uri="{FF2B5EF4-FFF2-40B4-BE49-F238E27FC236}">
                    <a16:creationId xmlns:a16="http://schemas.microsoft.com/office/drawing/2014/main" id="{51010D52-560F-7A41-945F-3F6B2C7A6964}"/>
                  </a:ext>
                </a:extLst>
              </p:cNvPr>
              <p:cNvSpPr txBox="1">
                <a:spLocks noRot="1" noChangeAspect="1" noMove="1" noResize="1" noEditPoints="1" noAdjustHandles="1" noChangeArrowheads="1" noChangeShapeType="1" noTextEdit="1"/>
              </p:cNvSpPr>
              <p:nvPr/>
            </p:nvSpPr>
            <p:spPr>
              <a:xfrm>
                <a:off x="704192" y="1975944"/>
                <a:ext cx="2459421" cy="677108"/>
              </a:xfrm>
              <a:prstGeom prst="rect">
                <a:avLst/>
              </a:prstGeom>
              <a:blipFill>
                <a:blip r:embed="rId3"/>
                <a:stretch>
                  <a:fillRect t="-37736"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EED8BF-5446-6E47-859E-0CFA32B70210}"/>
                  </a:ext>
                </a:extLst>
              </p:cNvPr>
              <p:cNvSpPr txBox="1"/>
              <p:nvPr/>
            </p:nvSpPr>
            <p:spPr>
              <a:xfrm>
                <a:off x="777765" y="2821218"/>
                <a:ext cx="5867297" cy="179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a:latin typeface="Cambria Math" panose="02040503050406030204" pitchFamily="18" charset="0"/>
                            </a:rPr>
                          </m:ctrlPr>
                        </m:dPr>
                        <m:e>
                          <m:eqArr>
                            <m:eqArrPr>
                              <m:ctrlPr>
                                <a:rPr lang="en-US" sz="4400" i="1">
                                  <a:latin typeface="Cambria Math" panose="02040503050406030204" pitchFamily="18" charset="0"/>
                                </a:rPr>
                              </m:ctrlPr>
                            </m:eqArrPr>
                            <m:e>
                              <m:sSub>
                                <m:sSubPr>
                                  <m:ctrlPr>
                                    <a:rPr lang="en-US" sz="4400" i="1">
                                      <a:latin typeface="Cambria Math" panose="02040503050406030204" pitchFamily="18" charset="0"/>
                                    </a:rPr>
                                  </m:ctrlPr>
                                </m:sSubPr>
                                <m:e>
                                  <m:r>
                                    <a:rPr lang="en-US" sz="4400" b="0" i="1">
                                      <a:latin typeface="Cambria Math" panose="02040503050406030204" pitchFamily="18" charset="0"/>
                                    </a:rPr>
                                    <m:t>𝑦</m:t>
                                  </m:r>
                                </m:e>
                                <m:sub>
                                  <m:r>
                                    <a:rPr lang="en-US" sz="4400" b="0" i="1">
                                      <a:latin typeface="Cambria Math" panose="02040503050406030204" pitchFamily="18" charset="0"/>
                                    </a:rPr>
                                    <m:t>1</m:t>
                                  </m:r>
                                </m:sub>
                              </m:sSub>
                            </m:e>
                            <m:e>
                              <m:sSub>
                                <m:sSubPr>
                                  <m:ctrlPr>
                                    <a:rPr lang="en-US" sz="4400" i="1">
                                      <a:latin typeface="Cambria Math" panose="02040503050406030204" pitchFamily="18" charset="0"/>
                                    </a:rPr>
                                  </m:ctrlPr>
                                </m:sSubPr>
                                <m:e>
                                  <m:r>
                                    <a:rPr lang="en-US" sz="4400" b="0" i="1">
                                      <a:latin typeface="Cambria Math" panose="02040503050406030204" pitchFamily="18" charset="0"/>
                                    </a:rPr>
                                    <m:t>𝑦</m:t>
                                  </m:r>
                                </m:e>
                                <m:sub>
                                  <m:r>
                                    <a:rPr lang="en-US" sz="4400" b="0" i="1">
                                      <a:latin typeface="Cambria Math" panose="02040503050406030204" pitchFamily="18" charset="0"/>
                                    </a:rPr>
                                    <m:t>2</m:t>
                                  </m:r>
                                </m:sub>
                              </m:sSub>
                            </m:e>
                          </m:eqArr>
                        </m:e>
                      </m:d>
                      <m:r>
                        <a:rPr lang="en-US" sz="4400" b="0" i="0">
                          <a:latin typeface="Cambria Math" panose="02040503050406030204" pitchFamily="18" charset="0"/>
                        </a:rPr>
                        <m:t>=</m:t>
                      </m:r>
                      <m:d>
                        <m:dPr>
                          <m:begChr m:val="["/>
                          <m:endChr m:val="]"/>
                          <m:ctrlPr>
                            <a:rPr lang="en-US" sz="4400" b="0" i="1">
                              <a:latin typeface="Cambria Math" panose="02040503050406030204" pitchFamily="18" charset="0"/>
                            </a:rPr>
                          </m:ctrlPr>
                        </m:dPr>
                        <m:e>
                          <m:m>
                            <m:mPr>
                              <m:mcs>
                                <m:mc>
                                  <m:mcPr>
                                    <m:count m:val="1"/>
                                    <m:mcJc m:val="center"/>
                                  </m:mcPr>
                                </m:mc>
                              </m:mcs>
                              <m:ctrlPr>
                                <a:rPr lang="en-US" sz="4400" b="0" i="1">
                                  <a:latin typeface="Cambria Math" panose="02040503050406030204" pitchFamily="18" charset="0"/>
                                </a:rPr>
                              </m:ctrlPr>
                            </m:mPr>
                            <m:mr>
                              <m:e>
                                <m:sSub>
                                  <m:sSubPr>
                                    <m:ctrlPr>
                                      <a:rPr lang="en-US" sz="4400" b="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11</m:t>
                                    </m:r>
                                  </m:sub>
                                </m:sSub>
                              </m:e>
                            </m:mr>
                            <m:mr>
                              <m:e>
                                <m:sSub>
                                  <m:sSubPr>
                                    <m:ctrlPr>
                                      <a:rPr lang="en-US" sz="4400" b="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21</m:t>
                                    </m:r>
                                  </m:sub>
                                </m:sSub>
                              </m:e>
                            </m:mr>
                          </m:m>
                          <m:m>
                            <m:mPr>
                              <m:mcs>
                                <m:mc>
                                  <m:mcPr>
                                    <m:count m:val="1"/>
                                    <m:mcJc m:val="center"/>
                                  </m:mcPr>
                                </m:mc>
                              </m:mcs>
                              <m:ctrlPr>
                                <a:rPr lang="en-US" sz="4400" i="1">
                                  <a:latin typeface="Cambria Math" panose="02040503050406030204" pitchFamily="18" charset="0"/>
                                </a:rPr>
                              </m:ctrlPr>
                            </m:mPr>
                            <m:mr>
                              <m:e>
                                <m:sSub>
                                  <m:sSubPr>
                                    <m:ctrlPr>
                                      <a:rPr lang="en-US" sz="440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12</m:t>
                                    </m:r>
                                  </m:sub>
                                </m:sSub>
                              </m:e>
                            </m:mr>
                            <m:mr>
                              <m:e>
                                <m:sSub>
                                  <m:sSubPr>
                                    <m:ctrlPr>
                                      <a:rPr lang="en-US" sz="440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22</m:t>
                                    </m:r>
                                  </m:sub>
                                </m:sSub>
                              </m:e>
                            </m:mr>
                          </m:m>
                          <m:m>
                            <m:mPr>
                              <m:mcs>
                                <m:mc>
                                  <m:mcPr>
                                    <m:count m:val="1"/>
                                    <m:mcJc m:val="center"/>
                                  </m:mcPr>
                                </m:mc>
                              </m:mcs>
                              <m:ctrlPr>
                                <a:rPr lang="en-US" sz="4400" i="1">
                                  <a:latin typeface="Cambria Math" panose="02040503050406030204" pitchFamily="18" charset="0"/>
                                </a:rPr>
                              </m:ctrlPr>
                            </m:mPr>
                            <m:mr>
                              <m:e>
                                <m:sSub>
                                  <m:sSubPr>
                                    <m:ctrlPr>
                                      <a:rPr lang="en-US" sz="440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13</m:t>
                                    </m:r>
                                  </m:sub>
                                </m:sSub>
                              </m:e>
                            </m:mr>
                            <m:mr>
                              <m:e>
                                <m:sSub>
                                  <m:sSubPr>
                                    <m:ctrlPr>
                                      <a:rPr lang="en-US" sz="4400" i="1">
                                        <a:latin typeface="Cambria Math" panose="02040503050406030204" pitchFamily="18" charset="0"/>
                                      </a:rPr>
                                    </m:ctrlPr>
                                  </m:sSubPr>
                                  <m:e>
                                    <m:r>
                                      <a:rPr lang="en-US" sz="4400" b="0" i="1">
                                        <a:latin typeface="Cambria Math" panose="02040503050406030204" pitchFamily="18" charset="0"/>
                                      </a:rPr>
                                      <m:t>𝑤</m:t>
                                    </m:r>
                                  </m:e>
                                  <m:sub>
                                    <m:r>
                                      <a:rPr lang="en-US" sz="4400" b="0" i="1">
                                        <a:latin typeface="Cambria Math" panose="02040503050406030204" pitchFamily="18" charset="0"/>
                                      </a:rPr>
                                      <m:t>23</m:t>
                                    </m:r>
                                  </m:sub>
                                </m:sSub>
                              </m:e>
                            </m:mr>
                          </m:m>
                        </m:e>
                      </m:d>
                      <m:d>
                        <m:dPr>
                          <m:begChr m:val="["/>
                          <m:endChr m:val="]"/>
                          <m:ctrlPr>
                            <a:rPr lang="en-US" sz="4400" b="0" i="1">
                              <a:latin typeface="Cambria Math" panose="02040503050406030204" pitchFamily="18" charset="0"/>
                            </a:rPr>
                          </m:ctrlPr>
                        </m:dPr>
                        <m:e>
                          <m:eqArr>
                            <m:eqArrPr>
                              <m:ctrlPr>
                                <a:rPr lang="en-US" sz="4400" b="0" i="1">
                                  <a:latin typeface="Cambria Math" panose="02040503050406030204" pitchFamily="18" charset="0"/>
                                </a:rPr>
                              </m:ctrlPr>
                            </m:eqArrPr>
                            <m:e>
                              <m:sSub>
                                <m:sSubPr>
                                  <m:ctrlPr>
                                    <a:rPr lang="en-US" sz="4400" b="0" i="1">
                                      <a:latin typeface="Cambria Math" panose="02040503050406030204" pitchFamily="18" charset="0"/>
                                    </a:rPr>
                                  </m:ctrlPr>
                                </m:sSubPr>
                                <m:e>
                                  <m:r>
                                    <a:rPr lang="en-US" sz="4400" b="0" i="1">
                                      <a:latin typeface="Cambria Math" panose="02040503050406030204" pitchFamily="18" charset="0"/>
                                    </a:rPr>
                                    <m:t>𝑥</m:t>
                                  </m:r>
                                </m:e>
                                <m:sub>
                                  <m:r>
                                    <a:rPr lang="en-US" sz="4400" b="0" i="1">
                                      <a:latin typeface="Cambria Math" panose="02040503050406030204" pitchFamily="18" charset="0"/>
                                    </a:rPr>
                                    <m:t>1</m:t>
                                  </m:r>
                                </m:sub>
                              </m:sSub>
                            </m:e>
                            <m:e>
                              <m:sSub>
                                <m:sSubPr>
                                  <m:ctrlPr>
                                    <a:rPr lang="en-US" sz="4400" i="1">
                                      <a:latin typeface="Cambria Math" panose="02040503050406030204" pitchFamily="18" charset="0"/>
                                    </a:rPr>
                                  </m:ctrlPr>
                                </m:sSubPr>
                                <m:e>
                                  <m:r>
                                    <a:rPr lang="en-US" sz="4400" b="0" i="1">
                                      <a:latin typeface="Cambria Math" panose="02040503050406030204" pitchFamily="18" charset="0"/>
                                    </a:rPr>
                                    <m:t>𝑥</m:t>
                                  </m:r>
                                </m:e>
                                <m:sub>
                                  <m:r>
                                    <a:rPr lang="en-US" sz="4400" b="0" i="1">
                                      <a:latin typeface="Cambria Math" panose="02040503050406030204" pitchFamily="18" charset="0"/>
                                    </a:rPr>
                                    <m:t>2</m:t>
                                  </m:r>
                                </m:sub>
                              </m:sSub>
                            </m:e>
                            <m:e>
                              <m:sSub>
                                <m:sSubPr>
                                  <m:ctrlPr>
                                    <a:rPr lang="en-US" sz="4400" i="1">
                                      <a:latin typeface="Cambria Math" panose="02040503050406030204" pitchFamily="18" charset="0"/>
                                    </a:rPr>
                                  </m:ctrlPr>
                                </m:sSubPr>
                                <m:e>
                                  <m:r>
                                    <a:rPr lang="en-US" sz="4400" b="0" i="1">
                                      <a:latin typeface="Cambria Math" panose="02040503050406030204" pitchFamily="18" charset="0"/>
                                    </a:rPr>
                                    <m:t>𝑥</m:t>
                                  </m:r>
                                </m:e>
                                <m:sub>
                                  <m:r>
                                    <a:rPr lang="en-US" sz="4400" b="0" i="1">
                                      <a:latin typeface="Cambria Math" panose="02040503050406030204" pitchFamily="18" charset="0"/>
                                    </a:rPr>
                                    <m:t>3</m:t>
                                  </m:r>
                                </m:sub>
                              </m:sSub>
                            </m:e>
                          </m:eqArr>
                        </m:e>
                      </m:d>
                    </m:oMath>
                  </m:oMathPara>
                </a14:m>
                <a:endParaRPr lang="en-US" sz="3200"/>
              </a:p>
            </p:txBody>
          </p:sp>
        </mc:Choice>
        <mc:Fallback xmlns="">
          <p:sp>
            <p:nvSpPr>
              <p:cNvPr id="5" name="TextBox 4">
                <a:extLst>
                  <a:ext uri="{FF2B5EF4-FFF2-40B4-BE49-F238E27FC236}">
                    <a16:creationId xmlns:a16="http://schemas.microsoft.com/office/drawing/2014/main" id="{DDEED8BF-5446-6E47-859E-0CFA32B70210}"/>
                  </a:ext>
                </a:extLst>
              </p:cNvPr>
              <p:cNvSpPr txBox="1">
                <a:spLocks noRot="1" noChangeAspect="1" noMove="1" noResize="1" noEditPoints="1" noAdjustHandles="1" noChangeArrowheads="1" noChangeShapeType="1" noTextEdit="1"/>
              </p:cNvSpPr>
              <p:nvPr/>
            </p:nvSpPr>
            <p:spPr>
              <a:xfrm>
                <a:off x="777765" y="2821218"/>
                <a:ext cx="5867297" cy="1792350"/>
              </a:xfrm>
              <a:prstGeom prst="rect">
                <a:avLst/>
              </a:prstGeom>
              <a:blipFill>
                <a:blip r:embed="rId4"/>
                <a:stretch>
                  <a:fillRect b="-6338"/>
                </a:stretch>
              </a:blipFill>
            </p:spPr>
            <p:txBody>
              <a:bodyPr/>
              <a:lstStyle/>
              <a:p>
                <a:r>
                  <a:rPr lang="en-US">
                    <a:noFill/>
                  </a:rPr>
                  <a:t> </a:t>
                </a:r>
              </a:p>
            </p:txBody>
          </p:sp>
        </mc:Fallback>
      </mc:AlternateContent>
    </p:spTree>
    <p:extLst>
      <p:ext uri="{BB962C8B-B14F-4D97-AF65-F5344CB8AC3E}">
        <p14:creationId xmlns:p14="http://schemas.microsoft.com/office/powerpoint/2010/main" val="250361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B48D-6ADA-9544-A2F1-26DAA6443481}"/>
              </a:ext>
            </a:extLst>
          </p:cNvPr>
          <p:cNvSpPr>
            <a:spLocks noGrp="1"/>
          </p:cNvSpPr>
          <p:nvPr>
            <p:ph type="title"/>
          </p:nvPr>
        </p:nvSpPr>
        <p:spPr/>
        <p:txBody>
          <a:bodyPr/>
          <a:lstStyle/>
          <a:p>
            <a:r>
              <a:rPr lang="en-US"/>
              <a:t>Partial Derivative – vi phân riêng phần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A447DC5-165B-D74B-B8A3-A305FD36EE79}"/>
                  </a:ext>
                </a:extLst>
              </p:cNvPr>
              <p:cNvSpPr>
                <a:spLocks noGrp="1"/>
              </p:cNvSpPr>
              <p:nvPr>
                <p:ph type="body" idx="1"/>
              </p:nvPr>
            </p:nvSpPr>
            <p:spPr>
              <a:xfrm>
                <a:off x="235200" y="734160"/>
                <a:ext cx="8616000" cy="749962"/>
              </a:xfrm>
            </p:spPr>
            <p:txBody>
              <a:bodyPr/>
              <a:lstStyle/>
              <a:p>
                <a:pPr marL="114300" indent="0">
                  <a:buNone/>
                </a:pPr>
                <a:r>
                  <a:rPr lang="en-US">
                    <a:solidFill>
                      <a:schemeClr val="bg2"/>
                    </a:solidFill>
                  </a:rPr>
                  <a:t>Cần tính vi phân riêng phần từng thành phần </a:t>
                </a:r>
                <a14:m>
                  <m:oMath xmlns:m="http://schemas.openxmlformats.org/officeDocument/2006/math">
                    <m:acc>
                      <m:accPr>
                        <m:chr m:val="⃗"/>
                        <m:ctrlPr>
                          <a:rPr lang="en-US"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𝑦</m:t>
                        </m:r>
                      </m:e>
                    </m:acc>
                  </m:oMath>
                </a14:m>
                <a:r>
                  <a:rPr lang="en-US">
                    <a:solidFill>
                      <a:schemeClr val="bg2"/>
                    </a:solidFill>
                  </a:rPr>
                  <a:t> đối với từng thành phần </a:t>
                </a:r>
                <a14:m>
                  <m:oMath xmlns:m="http://schemas.openxmlformats.org/officeDocument/2006/math">
                    <m:acc>
                      <m:accPr>
                        <m:chr m:val="⃗"/>
                        <m:ctrlPr>
                          <a:rPr lang="en-US"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𝑥</m:t>
                        </m:r>
                      </m:e>
                    </m:acc>
                  </m:oMath>
                </a14:m>
                <a:r>
                  <a:rPr lang="en-US">
                    <a:solidFill>
                      <a:schemeClr val="bg2"/>
                    </a:solidFill>
                  </a:rPr>
                  <a:t> </a:t>
                </a:r>
              </a:p>
            </p:txBody>
          </p:sp>
        </mc:Choice>
        <mc:Fallback xmlns="">
          <p:sp>
            <p:nvSpPr>
              <p:cNvPr id="3" name="Text Placeholder 2">
                <a:extLst>
                  <a:ext uri="{FF2B5EF4-FFF2-40B4-BE49-F238E27FC236}">
                    <a16:creationId xmlns:a16="http://schemas.microsoft.com/office/drawing/2014/main" id="{1A447DC5-165B-D74B-B8A3-A305FD36EE79}"/>
                  </a:ext>
                </a:extLst>
              </p:cNvPr>
              <p:cNvSpPr>
                <a:spLocks noGrp="1" noRot="1" noChangeAspect="1" noMove="1" noResize="1" noEditPoints="1" noAdjustHandles="1" noChangeArrowheads="1" noChangeShapeType="1" noTextEdit="1"/>
              </p:cNvSpPr>
              <p:nvPr>
                <p:ph type="body" idx="1"/>
              </p:nvPr>
            </p:nvSpPr>
            <p:spPr>
              <a:xfrm>
                <a:off x="235200" y="734160"/>
                <a:ext cx="8616000" cy="749962"/>
              </a:xfrm>
              <a:blipFill>
                <a:blip r:embed="rId3"/>
                <a:stretch>
                  <a:fillRect r="-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D60B1A-39C0-7940-886A-C5DD597CF659}"/>
                  </a:ext>
                </a:extLst>
              </p:cNvPr>
              <p:cNvSpPr txBox="1"/>
              <p:nvPr/>
            </p:nvSpPr>
            <p:spPr>
              <a:xfrm>
                <a:off x="387357" y="1761297"/>
                <a:ext cx="735778"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1</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1</m:t>
                              </m:r>
                            </m:sub>
                          </m:sSub>
                        </m:den>
                      </m:f>
                      <m:r>
                        <a:rPr lang="en-US" sz="2800" b="0" i="1">
                          <a:latin typeface="Cambria Math" panose="02040503050406030204" pitchFamily="18" charset="0"/>
                        </a:rPr>
                        <m:t> </m:t>
                      </m:r>
                    </m:oMath>
                  </m:oMathPara>
                </a14:m>
                <a:endParaRPr lang="en-US" sz="1800"/>
              </a:p>
            </p:txBody>
          </p:sp>
        </mc:Choice>
        <mc:Fallback xmlns="">
          <p:sp>
            <p:nvSpPr>
              <p:cNvPr id="4" name="TextBox 3">
                <a:extLst>
                  <a:ext uri="{FF2B5EF4-FFF2-40B4-BE49-F238E27FC236}">
                    <a16:creationId xmlns:a16="http://schemas.microsoft.com/office/drawing/2014/main" id="{39D60B1A-39C0-7940-886A-C5DD597CF659}"/>
                  </a:ext>
                </a:extLst>
              </p:cNvPr>
              <p:cNvSpPr txBox="1">
                <a:spLocks noRot="1" noChangeAspect="1" noMove="1" noResize="1" noEditPoints="1" noAdjustHandles="1" noChangeArrowheads="1" noChangeShapeType="1" noTextEdit="1"/>
              </p:cNvSpPr>
              <p:nvPr/>
            </p:nvSpPr>
            <p:spPr>
              <a:xfrm>
                <a:off x="387357" y="1761297"/>
                <a:ext cx="735778" cy="889731"/>
              </a:xfrm>
              <a:prstGeom prst="rect">
                <a:avLst/>
              </a:prstGeom>
              <a:blipFill>
                <a:blip r:embed="rId4"/>
                <a:stretch>
                  <a:fillRect l="-10345" r="-17241"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A8180A-660B-484F-8B3B-A7C9AEFD3200}"/>
                  </a:ext>
                </a:extLst>
              </p:cNvPr>
              <p:cNvSpPr txBox="1"/>
              <p:nvPr/>
            </p:nvSpPr>
            <p:spPr>
              <a:xfrm>
                <a:off x="381329" y="2928203"/>
                <a:ext cx="741806"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1</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2</m:t>
                              </m:r>
                            </m:sub>
                          </m:sSub>
                        </m:den>
                      </m:f>
                      <m:r>
                        <a:rPr lang="en-US" sz="2800" b="0" i="1">
                          <a:latin typeface="Cambria Math" panose="02040503050406030204" pitchFamily="18" charset="0"/>
                        </a:rPr>
                        <m:t> </m:t>
                      </m:r>
                    </m:oMath>
                  </m:oMathPara>
                </a14:m>
                <a:endParaRPr lang="en-US" sz="1800"/>
              </a:p>
            </p:txBody>
          </p:sp>
        </mc:Choice>
        <mc:Fallback xmlns="">
          <p:sp>
            <p:nvSpPr>
              <p:cNvPr id="5" name="TextBox 4">
                <a:extLst>
                  <a:ext uri="{FF2B5EF4-FFF2-40B4-BE49-F238E27FC236}">
                    <a16:creationId xmlns:a16="http://schemas.microsoft.com/office/drawing/2014/main" id="{F0A8180A-660B-484F-8B3B-A7C9AEFD3200}"/>
                  </a:ext>
                </a:extLst>
              </p:cNvPr>
              <p:cNvSpPr txBox="1">
                <a:spLocks noRot="1" noChangeAspect="1" noMove="1" noResize="1" noEditPoints="1" noAdjustHandles="1" noChangeArrowheads="1" noChangeShapeType="1" noTextEdit="1"/>
              </p:cNvSpPr>
              <p:nvPr/>
            </p:nvSpPr>
            <p:spPr>
              <a:xfrm>
                <a:off x="381329" y="2928203"/>
                <a:ext cx="741806" cy="889731"/>
              </a:xfrm>
              <a:prstGeom prst="rect">
                <a:avLst/>
              </a:prstGeom>
              <a:blipFill>
                <a:blip r:embed="rId5"/>
                <a:stretch>
                  <a:fillRect l="-8475" r="-16949"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B50B66-2E9C-624A-8D27-2C2FEDA0FFF5}"/>
                  </a:ext>
                </a:extLst>
              </p:cNvPr>
              <p:cNvSpPr txBox="1"/>
              <p:nvPr/>
            </p:nvSpPr>
            <p:spPr>
              <a:xfrm>
                <a:off x="387357" y="4095109"/>
                <a:ext cx="741806" cy="8919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1</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3</m:t>
                              </m:r>
                            </m:sub>
                          </m:sSub>
                        </m:den>
                      </m:f>
                      <m:r>
                        <a:rPr lang="en-US" sz="2800" b="0" i="1">
                          <a:latin typeface="Cambria Math" panose="02040503050406030204" pitchFamily="18" charset="0"/>
                        </a:rPr>
                        <m:t> </m:t>
                      </m:r>
                    </m:oMath>
                  </m:oMathPara>
                </a14:m>
                <a:endParaRPr lang="en-US" sz="1800"/>
              </a:p>
            </p:txBody>
          </p:sp>
        </mc:Choice>
        <mc:Fallback xmlns="">
          <p:sp>
            <p:nvSpPr>
              <p:cNvPr id="6" name="TextBox 5">
                <a:extLst>
                  <a:ext uri="{FF2B5EF4-FFF2-40B4-BE49-F238E27FC236}">
                    <a16:creationId xmlns:a16="http://schemas.microsoft.com/office/drawing/2014/main" id="{7AB50B66-2E9C-624A-8D27-2C2FEDA0FFF5}"/>
                  </a:ext>
                </a:extLst>
              </p:cNvPr>
              <p:cNvSpPr txBox="1">
                <a:spLocks noRot="1" noChangeAspect="1" noMove="1" noResize="1" noEditPoints="1" noAdjustHandles="1" noChangeArrowheads="1" noChangeShapeType="1" noTextEdit="1"/>
              </p:cNvSpPr>
              <p:nvPr/>
            </p:nvSpPr>
            <p:spPr>
              <a:xfrm>
                <a:off x="387357" y="4095109"/>
                <a:ext cx="741806" cy="891911"/>
              </a:xfrm>
              <a:prstGeom prst="rect">
                <a:avLst/>
              </a:prstGeom>
              <a:blipFill>
                <a:blip r:embed="rId6"/>
                <a:stretch>
                  <a:fillRect l="-10169" r="-1525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49CF4F-1785-0E42-8E6A-610A70E0BDAC}"/>
                  </a:ext>
                </a:extLst>
              </p:cNvPr>
              <p:cNvSpPr txBox="1"/>
              <p:nvPr/>
            </p:nvSpPr>
            <p:spPr>
              <a:xfrm>
                <a:off x="1939047" y="1761298"/>
                <a:ext cx="744050"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1</m:t>
                              </m:r>
                            </m:sub>
                          </m:sSub>
                        </m:den>
                      </m:f>
                      <m:r>
                        <a:rPr lang="en-US" sz="2800" b="0" i="1">
                          <a:latin typeface="Cambria Math" panose="02040503050406030204" pitchFamily="18" charset="0"/>
                        </a:rPr>
                        <m:t> </m:t>
                      </m:r>
                    </m:oMath>
                  </m:oMathPara>
                </a14:m>
                <a:endParaRPr lang="en-US" sz="1800"/>
              </a:p>
            </p:txBody>
          </p:sp>
        </mc:Choice>
        <mc:Fallback xmlns="">
          <p:sp>
            <p:nvSpPr>
              <p:cNvPr id="7" name="TextBox 6">
                <a:extLst>
                  <a:ext uri="{FF2B5EF4-FFF2-40B4-BE49-F238E27FC236}">
                    <a16:creationId xmlns:a16="http://schemas.microsoft.com/office/drawing/2014/main" id="{7B49CF4F-1785-0E42-8E6A-610A70E0BDAC}"/>
                  </a:ext>
                </a:extLst>
              </p:cNvPr>
              <p:cNvSpPr txBox="1">
                <a:spLocks noRot="1" noChangeAspect="1" noMove="1" noResize="1" noEditPoints="1" noAdjustHandles="1" noChangeArrowheads="1" noChangeShapeType="1" noTextEdit="1"/>
              </p:cNvSpPr>
              <p:nvPr/>
            </p:nvSpPr>
            <p:spPr>
              <a:xfrm>
                <a:off x="1939047" y="1761298"/>
                <a:ext cx="744050" cy="889731"/>
              </a:xfrm>
              <a:prstGeom prst="rect">
                <a:avLst/>
              </a:prstGeom>
              <a:blipFill>
                <a:blip r:embed="rId7"/>
                <a:stretch>
                  <a:fillRect l="-10169" r="-16949"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9EFFE4-0AD2-1F49-AF70-3C38EB342603}"/>
                  </a:ext>
                </a:extLst>
              </p:cNvPr>
              <p:cNvSpPr txBox="1"/>
              <p:nvPr/>
            </p:nvSpPr>
            <p:spPr>
              <a:xfrm>
                <a:off x="1939047" y="2928203"/>
                <a:ext cx="744050"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2</m:t>
                              </m:r>
                            </m:sub>
                          </m:sSub>
                        </m:den>
                      </m:f>
                      <m:r>
                        <a:rPr lang="en-US" sz="2800" b="0" i="1">
                          <a:latin typeface="Cambria Math" panose="02040503050406030204" pitchFamily="18" charset="0"/>
                        </a:rPr>
                        <m:t> </m:t>
                      </m:r>
                    </m:oMath>
                  </m:oMathPara>
                </a14:m>
                <a:endParaRPr lang="en-US" sz="1800"/>
              </a:p>
            </p:txBody>
          </p:sp>
        </mc:Choice>
        <mc:Fallback xmlns="">
          <p:sp>
            <p:nvSpPr>
              <p:cNvPr id="8" name="TextBox 7">
                <a:extLst>
                  <a:ext uri="{FF2B5EF4-FFF2-40B4-BE49-F238E27FC236}">
                    <a16:creationId xmlns:a16="http://schemas.microsoft.com/office/drawing/2014/main" id="{5F9EFFE4-0AD2-1F49-AF70-3C38EB342603}"/>
                  </a:ext>
                </a:extLst>
              </p:cNvPr>
              <p:cNvSpPr txBox="1">
                <a:spLocks noRot="1" noChangeAspect="1" noMove="1" noResize="1" noEditPoints="1" noAdjustHandles="1" noChangeArrowheads="1" noChangeShapeType="1" noTextEdit="1"/>
              </p:cNvSpPr>
              <p:nvPr/>
            </p:nvSpPr>
            <p:spPr>
              <a:xfrm>
                <a:off x="1939047" y="2928203"/>
                <a:ext cx="744050" cy="889731"/>
              </a:xfrm>
              <a:prstGeom prst="rect">
                <a:avLst/>
              </a:prstGeom>
              <a:blipFill>
                <a:blip r:embed="rId8"/>
                <a:stretch>
                  <a:fillRect l="-10169" r="-16949"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F91C21-413B-9249-A687-6B7647B68368}"/>
                  </a:ext>
                </a:extLst>
              </p:cNvPr>
              <p:cNvSpPr txBox="1"/>
              <p:nvPr/>
            </p:nvSpPr>
            <p:spPr>
              <a:xfrm>
                <a:off x="1939047" y="4095109"/>
                <a:ext cx="744050" cy="8919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3</m:t>
                              </m:r>
                            </m:sub>
                          </m:sSub>
                        </m:den>
                      </m:f>
                      <m:r>
                        <a:rPr lang="en-US" sz="2800" b="0" i="1">
                          <a:latin typeface="Cambria Math" panose="02040503050406030204" pitchFamily="18" charset="0"/>
                        </a:rPr>
                        <m:t> </m:t>
                      </m:r>
                    </m:oMath>
                  </m:oMathPara>
                </a14:m>
                <a:endParaRPr lang="en-US" sz="1800"/>
              </a:p>
            </p:txBody>
          </p:sp>
        </mc:Choice>
        <mc:Fallback xmlns="">
          <p:sp>
            <p:nvSpPr>
              <p:cNvPr id="9" name="TextBox 8">
                <a:extLst>
                  <a:ext uri="{FF2B5EF4-FFF2-40B4-BE49-F238E27FC236}">
                    <a16:creationId xmlns:a16="http://schemas.microsoft.com/office/drawing/2014/main" id="{46F91C21-413B-9249-A687-6B7647B68368}"/>
                  </a:ext>
                </a:extLst>
              </p:cNvPr>
              <p:cNvSpPr txBox="1">
                <a:spLocks noRot="1" noChangeAspect="1" noMove="1" noResize="1" noEditPoints="1" noAdjustHandles="1" noChangeArrowheads="1" noChangeShapeType="1" noTextEdit="1"/>
              </p:cNvSpPr>
              <p:nvPr/>
            </p:nvSpPr>
            <p:spPr>
              <a:xfrm>
                <a:off x="1939047" y="4095109"/>
                <a:ext cx="744050" cy="891911"/>
              </a:xfrm>
              <a:prstGeom prst="rect">
                <a:avLst/>
              </a:prstGeom>
              <a:blipFill>
                <a:blip r:embed="rId9"/>
                <a:stretch>
                  <a:fillRect l="-10169" r="-16949" b="-694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6AFFD-ACD9-BF48-985C-E0657726857C}"/>
              </a:ext>
            </a:extLst>
          </p:cNvPr>
          <p:cNvSpPr/>
          <p:nvPr/>
        </p:nvSpPr>
        <p:spPr>
          <a:xfrm>
            <a:off x="1796375" y="4002800"/>
            <a:ext cx="938603" cy="107652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565D2B-2069-C04A-BEFD-00043BFE4633}"/>
                  </a:ext>
                </a:extLst>
              </p:cNvPr>
              <p:cNvSpPr txBox="1"/>
              <p:nvPr/>
            </p:nvSpPr>
            <p:spPr>
              <a:xfrm>
                <a:off x="3499009" y="1455252"/>
                <a:ext cx="4014817" cy="16912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2</m:t>
                          </m:r>
                        </m:sub>
                      </m:sSub>
                      <m:r>
                        <a:rPr lang="en-US" sz="2800" b="0" i="1">
                          <a:latin typeface="Cambria Math" panose="02040503050406030204" pitchFamily="18" charset="0"/>
                        </a:rPr>
                        <m:t>=</m:t>
                      </m:r>
                      <m:nary>
                        <m:naryPr>
                          <m:chr m:val="∑"/>
                          <m:ctrlPr>
                            <a:rPr lang="en-US" sz="2800" b="0" i="1">
                              <a:latin typeface="Cambria Math" panose="02040503050406030204" pitchFamily="18" charset="0"/>
                            </a:rPr>
                          </m:ctrlPr>
                        </m:naryPr>
                        <m:sub>
                          <m:r>
                            <m:rPr>
                              <m:brk m:alnAt="23"/>
                            </m:rPr>
                            <a:rPr lang="en-US" sz="2800" b="0" i="1">
                              <a:latin typeface="Cambria Math" panose="02040503050406030204" pitchFamily="18" charset="0"/>
                            </a:rPr>
                            <m:t>𝑗</m:t>
                          </m:r>
                          <m:r>
                            <a:rPr lang="en-US" sz="2800" b="0" i="1">
                              <a:latin typeface="Cambria Math" panose="02040503050406030204" pitchFamily="18" charset="0"/>
                            </a:rPr>
                            <m:t>=1</m:t>
                          </m:r>
                        </m:sub>
                        <m:sup>
                          <m:r>
                            <a:rPr lang="en-US" sz="2800" b="0" i="1">
                              <a:latin typeface="Cambria Math" panose="02040503050406030204" pitchFamily="18" charset="0"/>
                            </a:rPr>
                            <m:t>𝐷</m:t>
                          </m:r>
                        </m:sup>
                        <m:e>
                          <m:sSub>
                            <m:sSubPr>
                              <m:ctrlPr>
                                <a:rPr lang="en-US" sz="2800" b="0" i="1">
                                  <a:latin typeface="Cambria Math" panose="02040503050406030204" pitchFamily="18" charset="0"/>
                                </a:rPr>
                              </m:ctrlPr>
                            </m:sSubPr>
                            <m:e>
                              <m:r>
                                <a:rPr lang="en-US" sz="2800" b="0" i="1">
                                  <a:latin typeface="Cambria Math" panose="02040503050406030204" pitchFamily="18" charset="0"/>
                                </a:rPr>
                                <m:t>𝑤</m:t>
                              </m:r>
                            </m:e>
                            <m:sub>
                              <m:r>
                                <a:rPr lang="en-US" sz="2800" b="0" i="1">
                                  <a:latin typeface="Cambria Math" panose="02040503050406030204" pitchFamily="18" charset="0"/>
                                </a:rPr>
                                <m:t>2</m:t>
                              </m:r>
                              <m:r>
                                <a:rPr lang="en-US" sz="2800" b="0" i="1">
                                  <a:latin typeface="Cambria Math" panose="02040503050406030204" pitchFamily="18" charset="0"/>
                                </a:rPr>
                                <m:t>𝑗</m:t>
                              </m:r>
                            </m:sub>
                          </m:sSub>
                          <m:sSub>
                            <m:sSubPr>
                              <m:ctrlPr>
                                <a:rPr lang="en-US" sz="2800" b="0" i="1">
                                  <a:latin typeface="Cambria Math" panose="02040503050406030204" pitchFamily="18" charset="0"/>
                                </a:rPr>
                              </m:ctrlPr>
                            </m:sSubPr>
                            <m:e>
                              <m:r>
                                <a:rPr lang="en-US" sz="2800" b="0" i="1">
                                  <a:latin typeface="Cambria Math" panose="02040503050406030204" pitchFamily="18" charset="0"/>
                                </a:rPr>
                                <m:t>𝑥</m:t>
                              </m:r>
                            </m:e>
                            <m:sub>
                              <m:r>
                                <a:rPr lang="en-US" sz="2800" b="0" i="1">
                                  <a:latin typeface="Cambria Math" panose="02040503050406030204" pitchFamily="18" charset="0"/>
                                </a:rPr>
                                <m:t>𝑗</m:t>
                              </m:r>
                            </m:sub>
                          </m:sSub>
                        </m:e>
                      </m:nary>
                    </m:oMath>
                  </m:oMathPara>
                </a14:m>
                <a:endParaRPr lang="en-US" sz="2800" i="1">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𝑦</m:t>
                        </m:r>
                      </m:e>
                      <m:sub>
                        <m:r>
                          <a:rPr lang="en-US" sz="2800" b="0" i="1">
                            <a:latin typeface="Cambria Math" panose="02040503050406030204" pitchFamily="18" charset="0"/>
                          </a:rPr>
                          <m:t>2</m:t>
                        </m:r>
                      </m:sub>
                    </m:sSub>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𝑤</m:t>
                        </m:r>
                      </m:e>
                      <m:sub>
                        <m:r>
                          <a:rPr lang="en-US" sz="2800" b="0" i="1">
                            <a:latin typeface="Cambria Math" panose="02040503050406030204" pitchFamily="18" charset="0"/>
                          </a:rPr>
                          <m:t>21</m:t>
                        </m:r>
                      </m:sub>
                    </m:sSub>
                    <m:sSub>
                      <m:sSubPr>
                        <m:ctrlPr>
                          <a:rPr lang="en-US" sz="2800" b="0" i="1">
                            <a:latin typeface="Cambria Math" panose="02040503050406030204" pitchFamily="18" charset="0"/>
                          </a:rPr>
                        </m:ctrlPr>
                      </m:sSubPr>
                      <m:e>
                        <m:r>
                          <a:rPr lang="en-US" sz="2800" b="0" i="1">
                            <a:latin typeface="Cambria Math" panose="02040503050406030204" pitchFamily="18" charset="0"/>
                          </a:rPr>
                          <m:t>𝑥</m:t>
                        </m:r>
                      </m:e>
                      <m:sub>
                        <m:r>
                          <a:rPr lang="en-US" sz="2800" b="0" i="1">
                            <a:latin typeface="Cambria Math" panose="02040503050406030204" pitchFamily="18" charset="0"/>
                          </a:rPr>
                          <m:t>1</m:t>
                        </m:r>
                      </m:sub>
                    </m:sSub>
                    <m:r>
                      <m:rPr>
                        <m:nor/>
                      </m:rPr>
                      <a:rPr lang="en-US" sz="2800"/>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a:latin typeface="Cambria Math" panose="02040503050406030204" pitchFamily="18" charset="0"/>
                          </a:rPr>
                          <m:t>2</m:t>
                        </m:r>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a:latin typeface="Cambria Math" panose="02040503050406030204" pitchFamily="18" charset="0"/>
                          </a:rPr>
                          <m:t>2</m:t>
                        </m:r>
                      </m:sub>
                    </m:sSub>
                  </m:oMath>
                </a14:m>
                <a:r>
                  <a:rPr lang="en-US" sz="2800"/>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r>
                          <a:rPr lang="en-US" sz="2800" b="0" i="1">
                            <a:latin typeface="Cambria Math" panose="02040503050406030204" pitchFamily="18" charset="0"/>
                          </a:rPr>
                          <m:t>3</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a:latin typeface="Cambria Math" panose="02040503050406030204" pitchFamily="18" charset="0"/>
                          </a:rPr>
                          <m:t>3</m:t>
                        </m:r>
                      </m:sub>
                    </m:sSub>
                  </m:oMath>
                </a14:m>
                <a:endParaRPr lang="en-US" sz="2800"/>
              </a:p>
            </p:txBody>
          </p:sp>
        </mc:Choice>
        <mc:Fallback xmlns="">
          <p:sp>
            <p:nvSpPr>
              <p:cNvPr id="11" name="TextBox 10">
                <a:extLst>
                  <a:ext uri="{FF2B5EF4-FFF2-40B4-BE49-F238E27FC236}">
                    <a16:creationId xmlns:a16="http://schemas.microsoft.com/office/drawing/2014/main" id="{D6565D2B-2069-C04A-BEFD-00043BFE4633}"/>
                  </a:ext>
                </a:extLst>
              </p:cNvPr>
              <p:cNvSpPr txBox="1">
                <a:spLocks noRot="1" noChangeAspect="1" noMove="1" noResize="1" noEditPoints="1" noAdjustHandles="1" noChangeArrowheads="1" noChangeShapeType="1" noTextEdit="1"/>
              </p:cNvSpPr>
              <p:nvPr/>
            </p:nvSpPr>
            <p:spPr>
              <a:xfrm>
                <a:off x="3499009" y="1455252"/>
                <a:ext cx="4014817" cy="1691232"/>
              </a:xfrm>
              <a:prstGeom prst="rect">
                <a:avLst/>
              </a:prstGeom>
              <a:blipFill>
                <a:blip r:embed="rId10"/>
                <a:stretch>
                  <a:fillRect l="-13608" t="-80597" r="-633" b="-9626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564D3A-0D42-D24C-AF57-4FA9B8AFE947}"/>
              </a:ext>
            </a:extLst>
          </p:cNvPr>
          <p:cNvSpPr txBox="1"/>
          <p:nvPr/>
        </p:nvSpPr>
        <p:spPr>
          <a:xfrm>
            <a:off x="3402190" y="3648857"/>
            <a:ext cx="5204004" cy="707886"/>
          </a:xfrm>
          <a:prstGeom prst="rect">
            <a:avLst/>
          </a:prstGeom>
          <a:noFill/>
        </p:spPr>
        <p:txBody>
          <a:bodyPr wrap="square" rtlCol="0">
            <a:spAutoFit/>
          </a:bodyPr>
          <a:lstStyle/>
          <a:p>
            <a:r>
              <a:rPr lang="en-US" sz="2000"/>
              <a:t>Vi phân riêng phần từng thành phần y đối với từng thành phần x</a:t>
            </a:r>
          </a:p>
        </p:txBody>
      </p:sp>
    </p:spTree>
    <p:extLst>
      <p:ext uri="{BB962C8B-B14F-4D97-AF65-F5344CB8AC3E}">
        <p14:creationId xmlns:p14="http://schemas.microsoft.com/office/powerpoint/2010/main" val="101746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03A3F4-E139-5641-9587-3219324AF1AA}"/>
                  </a:ext>
                </a:extLst>
              </p:cNvPr>
              <p:cNvSpPr txBox="1"/>
              <p:nvPr/>
            </p:nvSpPr>
            <p:spPr>
              <a:xfrm>
                <a:off x="324256" y="123213"/>
                <a:ext cx="5304816" cy="4861139"/>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3</m:t>
                              </m:r>
                            </m:sub>
                          </m:sSub>
                        </m:den>
                      </m:f>
                      <m:r>
                        <a:rPr lang="en-US" sz="2800" b="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3</m:t>
                              </m:r>
                            </m:sub>
                          </m:sSub>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m:rPr>
                          <m:nor/>
                        </m:rPr>
                        <a:rPr lang="en-US" sz="2800"/>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m:rPr>
                          <m:nor/>
                        </m:rPr>
                        <a:rPr lang="en-US" sz="2800"/>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23</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r>
                        <m:rPr>
                          <m:nor/>
                        </m:rPr>
                        <a:rPr lang="en-US" sz="2800"/>
                        <m:t>]</m:t>
                      </m:r>
                    </m:oMath>
                  </m:oMathPara>
                </a14:m>
                <a:endParaRPr lang="en-US" sz="2800"/>
              </a:p>
              <a:p>
                <a:pP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3</m:t>
                            </m:r>
                          </m:sub>
                        </m:sSub>
                      </m:den>
                    </m:f>
                    <m:r>
                      <a:rPr lang="en-US" sz="2800" b="0" i="1">
                        <a:latin typeface="Cambria Math" panose="02040503050406030204" pitchFamily="18" charset="0"/>
                        <a:ea typeface="Cambria Math" panose="02040503050406030204" pitchFamily="18" charset="0"/>
                      </a:rPr>
                      <m:t>  </m:t>
                    </m:r>
                    <m:r>
                      <a:rPr lang="en-US" sz="2800" i="1">
                        <a:latin typeface="Cambria Math" panose="02040503050406030204" pitchFamily="18" charset="0"/>
                      </a:rPr>
                      <m:t>=</m:t>
                    </m:r>
                    <m:r>
                      <a:rPr lang="en-US" sz="2800" b="0" i="0">
                        <a:latin typeface="Cambria Math" panose="02040503050406030204" pitchFamily="18" charset="0"/>
                      </a:rPr>
                      <m:t>                 0+0+</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3</m:t>
                            </m:r>
                          </m:sub>
                        </m:sSub>
                      </m:den>
                    </m:f>
                  </m:oMath>
                </a14:m>
                <a:r>
                  <a:rPr lang="en-US" sz="2800"/>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23</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sz="2800"/>
                  <a:t>]</a:t>
                </a:r>
              </a:p>
              <a:p>
                <a:pP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3</m:t>
                            </m:r>
                          </m:sub>
                        </m:sSub>
                      </m:den>
                    </m:f>
                    <m:r>
                      <a:rPr lang="en-US" sz="2800" b="0" i="1">
                        <a:latin typeface="Cambria Math" panose="02040503050406030204" pitchFamily="18" charset="0"/>
                        <a:ea typeface="Cambria Math" panose="02040503050406030204" pitchFamily="18" charset="0"/>
                      </a:rPr>
                      <m:t>  </m:t>
                    </m:r>
                    <m:r>
                      <a:rPr lang="en-US" sz="2800" i="1">
                        <a:latin typeface="Cambria Math" panose="02040503050406030204" pitchFamily="18" charset="0"/>
                      </a:rPr>
                      <m:t>=</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23</m:t>
                        </m:r>
                      </m:sub>
                    </m:sSub>
                  </m:oMath>
                </a14:m>
                <a:endParaRPr lang="en-US" sz="2800"/>
              </a:p>
              <a:p>
                <a:pP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𝑦</m:t>
                            </m:r>
                          </m:e>
                          <m:sub>
                            <m:r>
                              <a:rPr lang="en-US" sz="2800" b="0" i="1">
                                <a:latin typeface="Cambria Math" panose="02040503050406030204" pitchFamily="18" charset="0"/>
                                <a:ea typeface="Cambria Math" panose="02040503050406030204" pitchFamily="18" charset="0"/>
                              </a:rPr>
                              <m:t>𝑖</m:t>
                            </m:r>
                          </m:sub>
                        </m:sSub>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b="0" i="1">
                                <a:latin typeface="Cambria Math" panose="02040503050406030204" pitchFamily="18" charset="0"/>
                                <a:ea typeface="Cambria Math" panose="02040503050406030204" pitchFamily="18" charset="0"/>
                              </a:rPr>
                              <m:t>𝑗</m:t>
                            </m:r>
                          </m:sub>
                        </m:sSub>
                      </m:den>
                    </m:f>
                    <m:r>
                      <a:rPr lang="en-US" sz="2800" b="0" i="1">
                        <a:latin typeface="Cambria Math" panose="02040503050406030204" pitchFamily="18" charset="0"/>
                        <a:ea typeface="Cambria Math" panose="02040503050406030204" pitchFamily="18" charset="0"/>
                      </a:rPr>
                      <m:t>  </m:t>
                    </m:r>
                    <m:r>
                      <a:rPr lang="en-US" sz="2800" i="1">
                        <a:latin typeface="Cambria Math" panose="02040503050406030204" pitchFamily="18" charset="0"/>
                      </a:rPr>
                      <m:t>=</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a:latin typeface="Cambria Math" panose="02040503050406030204" pitchFamily="18" charset="0"/>
                          </a:rPr>
                          <m:t>𝑖𝑗</m:t>
                        </m:r>
                      </m:sub>
                    </m:sSub>
                  </m:oMath>
                </a14:m>
                <a:endParaRPr lang="en-US" sz="2800"/>
              </a:p>
              <a:p>
                <a:pPr>
                  <a:lnSpc>
                    <a:spcPct val="150000"/>
                  </a:lnSpc>
                </a:pPr>
                <a:endParaRPr lang="en-US" sz="1800"/>
              </a:p>
            </p:txBody>
          </p:sp>
        </mc:Choice>
        <mc:Fallback xmlns="">
          <p:sp>
            <p:nvSpPr>
              <p:cNvPr id="2" name="TextBox 1">
                <a:extLst>
                  <a:ext uri="{FF2B5EF4-FFF2-40B4-BE49-F238E27FC236}">
                    <a16:creationId xmlns:a16="http://schemas.microsoft.com/office/drawing/2014/main" id="{A403A3F4-E139-5641-9587-3219324AF1AA}"/>
                  </a:ext>
                </a:extLst>
              </p:cNvPr>
              <p:cNvSpPr txBox="1">
                <a:spLocks noRot="1" noChangeAspect="1" noMove="1" noResize="1" noEditPoints="1" noAdjustHandles="1" noChangeArrowheads="1" noChangeShapeType="1" noTextEdit="1"/>
              </p:cNvSpPr>
              <p:nvPr/>
            </p:nvSpPr>
            <p:spPr>
              <a:xfrm>
                <a:off x="324256" y="123213"/>
                <a:ext cx="5304816" cy="4861139"/>
              </a:xfrm>
              <a:prstGeom prst="rect">
                <a:avLst/>
              </a:prstGeom>
              <a:blipFill>
                <a:blip r:embed="rId2"/>
                <a:stretch>
                  <a:fillRect l="-2392" r="-2632"/>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116F8D2-95EC-C245-BF80-5D8B880E5590}"/>
              </a:ext>
            </a:extLst>
          </p:cNvPr>
          <p:cNvCxnSpPr/>
          <p:nvPr/>
        </p:nvCxnSpPr>
        <p:spPr>
          <a:xfrm>
            <a:off x="2088205" y="1193262"/>
            <a:ext cx="204280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D02777-75E3-EF49-8255-28E89DB09FCE}"/>
              </a:ext>
            </a:extLst>
          </p:cNvPr>
          <p:cNvCxnSpPr/>
          <p:nvPr/>
        </p:nvCxnSpPr>
        <p:spPr>
          <a:xfrm>
            <a:off x="3054486" y="1199747"/>
            <a:ext cx="0" cy="40207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DCE5EC-81A9-0946-B986-48DEE639B902}"/>
              </a:ext>
            </a:extLst>
          </p:cNvPr>
          <p:cNvCxnSpPr>
            <a:cxnSpLocks/>
          </p:cNvCxnSpPr>
          <p:nvPr/>
        </p:nvCxnSpPr>
        <p:spPr>
          <a:xfrm>
            <a:off x="3054486" y="1601824"/>
            <a:ext cx="3015574" cy="0"/>
          </a:xfrm>
          <a:prstGeom prst="straightConnector1">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710502-127A-2B46-9CE1-F171C2ADBF84}"/>
              </a:ext>
            </a:extLst>
          </p:cNvPr>
          <p:cNvSpPr txBox="1"/>
          <p:nvPr/>
        </p:nvSpPr>
        <p:spPr>
          <a:xfrm>
            <a:off x="6070060" y="1417158"/>
            <a:ext cx="2069797" cy="369332"/>
          </a:xfrm>
          <a:prstGeom prst="rect">
            <a:avLst/>
          </a:prstGeom>
          <a:noFill/>
        </p:spPr>
        <p:txBody>
          <a:bodyPr wrap="none" rtlCol="0">
            <a:spAutoFit/>
          </a:bodyPr>
          <a:lstStyle/>
          <a:p>
            <a:r>
              <a:rPr lang="en-US" sz="1800"/>
              <a:t>Coi như không đổi</a:t>
            </a:r>
          </a:p>
        </p:txBody>
      </p:sp>
      <p:cxnSp>
        <p:nvCxnSpPr>
          <p:cNvPr id="4" name="Straight Arrow Connector 3">
            <a:extLst>
              <a:ext uri="{FF2B5EF4-FFF2-40B4-BE49-F238E27FC236}">
                <a16:creationId xmlns:a16="http://schemas.microsoft.com/office/drawing/2014/main" id="{9DAAEE03-940C-8049-A292-136721554324}"/>
              </a:ext>
            </a:extLst>
          </p:cNvPr>
          <p:cNvCxnSpPr/>
          <p:nvPr/>
        </p:nvCxnSpPr>
        <p:spPr>
          <a:xfrm>
            <a:off x="4840941" y="2265829"/>
            <a:ext cx="0" cy="658906"/>
          </a:xfrm>
          <a:prstGeom prst="straightConnector1">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Left Arrow 5">
            <a:extLst>
              <a:ext uri="{FF2B5EF4-FFF2-40B4-BE49-F238E27FC236}">
                <a16:creationId xmlns:a16="http://schemas.microsoft.com/office/drawing/2014/main" id="{B3217218-0369-BF4A-A9F3-31D694895E5D}"/>
              </a:ext>
            </a:extLst>
          </p:cNvPr>
          <p:cNvSpPr/>
          <p:nvPr/>
        </p:nvSpPr>
        <p:spPr>
          <a:xfrm>
            <a:off x="1960459" y="4034118"/>
            <a:ext cx="910490" cy="4437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810683-728F-DB4E-86B2-30029FC9297A}"/>
              </a:ext>
            </a:extLst>
          </p:cNvPr>
          <p:cNvSpPr txBox="1"/>
          <p:nvPr/>
        </p:nvSpPr>
        <p:spPr>
          <a:xfrm>
            <a:off x="2870949" y="4102106"/>
            <a:ext cx="1816523" cy="307777"/>
          </a:xfrm>
          <a:prstGeom prst="rect">
            <a:avLst/>
          </a:prstGeom>
          <a:noFill/>
        </p:spPr>
        <p:txBody>
          <a:bodyPr wrap="none" rtlCol="0">
            <a:spAutoFit/>
          </a:bodyPr>
          <a:lstStyle/>
          <a:p>
            <a:r>
              <a:rPr lang="en-US"/>
              <a:t>Công thức tổng quát</a:t>
            </a:r>
          </a:p>
        </p:txBody>
      </p:sp>
    </p:spTree>
    <p:extLst>
      <p:ext uri="{BB962C8B-B14F-4D97-AF65-F5344CB8AC3E}">
        <p14:creationId xmlns:p14="http://schemas.microsoft.com/office/powerpoint/2010/main" val="243170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ECF60D-2A33-BC45-B3E0-835ED9D21EA9}"/>
                  </a:ext>
                </a:extLst>
              </p:cNvPr>
              <p:cNvSpPr>
                <a:spLocks noGrp="1"/>
              </p:cNvSpPr>
              <p:nvPr>
                <p:ph type="title"/>
              </p:nvPr>
            </p:nvSpPr>
            <p:spPr/>
            <p:txBody>
              <a:bodyPr/>
              <a:lstStyle/>
              <a:p>
                <a:r>
                  <a:rPr lang="en-US" sz="2300"/>
                  <a:t>Tính vi phân riêng phần vector </a:t>
                </a:r>
                <a14:m>
                  <m:oMath xmlns:m="http://schemas.openxmlformats.org/officeDocument/2006/math">
                    <m:acc>
                      <m:accPr>
                        <m:chr m:val="⃗"/>
                        <m:ctrlPr>
                          <a:rPr lang="en-US" sz="2300" i="1">
                            <a:latin typeface="Cambria Math" panose="02040503050406030204" pitchFamily="18" charset="0"/>
                          </a:rPr>
                        </m:ctrlPr>
                      </m:accPr>
                      <m:e>
                        <m:r>
                          <a:rPr lang="en-US" sz="2300" b="1" i="1">
                            <a:latin typeface="Cambria Math" panose="02040503050406030204" pitchFamily="18" charset="0"/>
                          </a:rPr>
                          <m:t>𝒚</m:t>
                        </m:r>
                      </m:e>
                    </m:acc>
                  </m:oMath>
                </a14:m>
                <a:r>
                  <a:rPr lang="en-US" sz="2300"/>
                  <a:t> đối với vector </a:t>
                </a:r>
                <a14:m>
                  <m:oMath xmlns:m="http://schemas.openxmlformats.org/officeDocument/2006/math">
                    <m:acc>
                      <m:accPr>
                        <m:chr m:val="⃗"/>
                        <m:ctrlPr>
                          <a:rPr lang="en-US" sz="2300" i="1">
                            <a:latin typeface="Cambria Math" panose="02040503050406030204" pitchFamily="18" charset="0"/>
                          </a:rPr>
                        </m:ctrlPr>
                      </m:accPr>
                      <m:e>
                        <m:r>
                          <a:rPr lang="en-US" sz="2300" b="1" i="1">
                            <a:latin typeface="Cambria Math" panose="02040503050406030204" pitchFamily="18" charset="0"/>
                          </a:rPr>
                          <m:t>𝒙</m:t>
                        </m:r>
                      </m:e>
                    </m:acc>
                  </m:oMath>
                </a14:m>
                <a:endParaRPr lang="en-US" sz="2300"/>
              </a:p>
            </p:txBody>
          </p:sp>
        </mc:Choice>
        <mc:Fallback xmlns="">
          <p:sp>
            <p:nvSpPr>
              <p:cNvPr id="2" name="Title 1">
                <a:extLst>
                  <a:ext uri="{FF2B5EF4-FFF2-40B4-BE49-F238E27FC236}">
                    <a16:creationId xmlns:a16="http://schemas.microsoft.com/office/drawing/2014/main" id="{79ECF60D-2A33-BC45-B3E0-835ED9D21EA9}"/>
                  </a:ext>
                </a:extLst>
              </p:cNvPr>
              <p:cNvSpPr>
                <a:spLocks noGrp="1" noRot="1" noChangeAspect="1" noMove="1" noResize="1" noEditPoints="1" noAdjustHandles="1" noChangeArrowheads="1" noChangeShapeType="1" noTextEdit="1"/>
              </p:cNvSpPr>
              <p:nvPr>
                <p:ph type="title"/>
              </p:nvPr>
            </p:nvSpPr>
            <p:spPr>
              <a:blipFill>
                <a:blip r:embed="rId2"/>
                <a:stretch>
                  <a:fillRect l="-102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2BADD9-7D1B-8140-A7D7-AA6288826D0B}"/>
                  </a:ext>
                </a:extLst>
              </p:cNvPr>
              <p:cNvSpPr txBox="1"/>
              <p:nvPr/>
            </p:nvSpPr>
            <p:spPr>
              <a:xfrm>
                <a:off x="302115" y="983723"/>
                <a:ext cx="245942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latin typeface="Cambria Math" panose="02040503050406030204" pitchFamily="18" charset="0"/>
                            </a:rPr>
                          </m:ctrlPr>
                        </m:accPr>
                        <m:e>
                          <m:r>
                            <a:rPr lang="en-US" sz="4400" b="0" i="1">
                              <a:latin typeface="Cambria Math" panose="02040503050406030204" pitchFamily="18" charset="0"/>
                            </a:rPr>
                            <m:t>𝑦</m:t>
                          </m:r>
                        </m:e>
                      </m:acc>
                      <m:r>
                        <a:rPr lang="en-US" sz="4400" b="0" i="1">
                          <a:latin typeface="Cambria Math" panose="02040503050406030204" pitchFamily="18" charset="0"/>
                        </a:rPr>
                        <m:t>=</m:t>
                      </m:r>
                      <m:r>
                        <a:rPr lang="en-US" sz="4400" b="0" i="1">
                          <a:latin typeface="Cambria Math" panose="02040503050406030204" pitchFamily="18" charset="0"/>
                        </a:rPr>
                        <m:t>𝑊</m:t>
                      </m:r>
                      <m:acc>
                        <m:accPr>
                          <m:chr m:val="⃗"/>
                          <m:ctrlPr>
                            <a:rPr lang="en-US" sz="4400" b="0" i="1">
                              <a:latin typeface="Cambria Math" panose="02040503050406030204" pitchFamily="18" charset="0"/>
                            </a:rPr>
                          </m:ctrlPr>
                        </m:accPr>
                        <m:e>
                          <m:r>
                            <a:rPr lang="en-US" sz="4400" b="0" i="1">
                              <a:latin typeface="Cambria Math" panose="02040503050406030204" pitchFamily="18" charset="0"/>
                            </a:rPr>
                            <m:t>𝑥</m:t>
                          </m:r>
                        </m:e>
                      </m:acc>
                    </m:oMath>
                  </m:oMathPara>
                </a14:m>
                <a:endParaRPr lang="en-US"/>
              </a:p>
            </p:txBody>
          </p:sp>
        </mc:Choice>
        <mc:Fallback xmlns="">
          <p:sp>
            <p:nvSpPr>
              <p:cNvPr id="4" name="TextBox 3">
                <a:extLst>
                  <a:ext uri="{FF2B5EF4-FFF2-40B4-BE49-F238E27FC236}">
                    <a16:creationId xmlns:a16="http://schemas.microsoft.com/office/drawing/2014/main" id="{B62BADD9-7D1B-8140-A7D7-AA6288826D0B}"/>
                  </a:ext>
                </a:extLst>
              </p:cNvPr>
              <p:cNvSpPr txBox="1">
                <a:spLocks noRot="1" noChangeAspect="1" noMove="1" noResize="1" noEditPoints="1" noAdjustHandles="1" noChangeArrowheads="1" noChangeShapeType="1" noTextEdit="1"/>
              </p:cNvSpPr>
              <p:nvPr/>
            </p:nvSpPr>
            <p:spPr>
              <a:xfrm>
                <a:off x="302115" y="983723"/>
                <a:ext cx="2459421" cy="677108"/>
              </a:xfrm>
              <a:prstGeom prst="rect">
                <a:avLst/>
              </a:prstGeom>
              <a:blipFill>
                <a:blip r:embed="rId3"/>
                <a:stretch>
                  <a:fillRect t="-32727"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F70D7-0BFC-5649-ADF1-42366C4A176E}"/>
                  </a:ext>
                </a:extLst>
              </p:cNvPr>
              <p:cNvSpPr/>
              <p:nvPr/>
            </p:nvSpPr>
            <p:spPr>
              <a:xfrm>
                <a:off x="417064" y="2002704"/>
                <a:ext cx="8543749" cy="2142702"/>
              </a:xfrm>
              <a:prstGeom prst="rect">
                <a:avLst/>
              </a:prstGeom>
            </p:spPr>
            <p:txBody>
              <a:bodyPr wrap="none">
                <a:spAutoFit/>
              </a:bodyPr>
              <a:lstStyle/>
              <a:p>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b="0" i="1">
                                <a:latin typeface="Cambria Math" panose="02040503050406030204" pitchFamily="18" charset="0"/>
                                <a:ea typeface="Cambria Math" panose="02040503050406030204" pitchFamily="18" charset="0"/>
                              </a:rPr>
                              <m:t>𝑦</m:t>
                            </m:r>
                          </m:e>
                        </m:acc>
                      </m:num>
                      <m:den>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b="0" i="1">
                                <a:latin typeface="Cambria Math" panose="02040503050406030204" pitchFamily="18" charset="0"/>
                                <a:ea typeface="Cambria Math" panose="02040503050406030204" pitchFamily="18" charset="0"/>
                              </a:rPr>
                              <m:t>𝑥</m:t>
                            </m:r>
                          </m:e>
                        </m:acc>
                      </m:den>
                    </m:f>
                    <m:r>
                      <a:rPr lang="en-US" sz="4000" b="0" i="0">
                        <a:latin typeface="Cambria Math" panose="02040503050406030204" pitchFamily="18" charset="0"/>
                      </a:rPr>
                      <m:t>=</m:t>
                    </m:r>
                  </m:oMath>
                </a14:m>
                <a:r>
                  <a:rPr lang="en-US" sz="4000"/>
                  <a:t> </a:t>
                </a:r>
                <a14:m>
                  <m:oMath xmlns:m="http://schemas.openxmlformats.org/officeDocument/2006/math">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b="0" i="1">
                                          <a:latin typeface="Cambria Math" panose="02040503050406030204" pitchFamily="18" charset="0"/>
                                          <a:ea typeface="Cambria Math" panose="02040503050406030204" pitchFamily="18" charset="0"/>
                                        </a:rPr>
                                        <m:t>𝑦</m:t>
                                      </m:r>
                                    </m:e>
                                    <m:sub>
                                      <m:r>
                                        <a:rPr lang="en-US" sz="4000" b="0" i="1">
                                          <a:latin typeface="Cambria Math" panose="02040503050406030204" pitchFamily="18" charset="0"/>
                                          <a:ea typeface="Cambria Math" panose="02040503050406030204" pitchFamily="18" charset="0"/>
                                        </a:rPr>
                                        <m:t>1</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b="0" i="1">
                                          <a:latin typeface="Cambria Math" panose="02040503050406030204" pitchFamily="18" charset="0"/>
                                          <a:ea typeface="Cambria Math" panose="02040503050406030204" pitchFamily="18" charset="0"/>
                                        </a:rPr>
                                        <m:t>𝑥</m:t>
                                      </m:r>
                                    </m:e>
                                    <m:sub>
                                      <m:r>
                                        <a:rPr lang="en-US" sz="4000" i="1">
                                          <a:latin typeface="Cambria Math" panose="02040503050406030204" pitchFamily="18" charset="0"/>
                                          <a:ea typeface="Cambria Math" panose="02040503050406030204" pitchFamily="18" charset="0"/>
                                        </a:rPr>
                                        <m:t>1</m:t>
                                      </m:r>
                                    </m:sub>
                                  </m:sSub>
                                </m:den>
                              </m:f>
                            </m:e>
                          </m:mr>
                          <m:mr>
                            <m:e>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𝑦</m:t>
                                      </m:r>
                                    </m:e>
                                    <m:sub>
                                      <m:r>
                                        <a:rPr lang="en-US" sz="4000" b="0" i="1">
                                          <a:latin typeface="Cambria Math" panose="02040503050406030204" pitchFamily="18" charset="0"/>
                                          <a:ea typeface="Cambria Math" panose="02040503050406030204" pitchFamily="18" charset="0"/>
                                        </a:rPr>
                                        <m:t>2</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i="1">
                                          <a:latin typeface="Cambria Math" panose="02040503050406030204" pitchFamily="18" charset="0"/>
                                          <a:ea typeface="Cambria Math" panose="02040503050406030204" pitchFamily="18" charset="0"/>
                                        </a:rPr>
                                        <m:t>1</m:t>
                                      </m:r>
                                    </m:sub>
                                  </m:sSub>
                                </m:den>
                              </m:f>
                            </m:e>
                          </m:mr>
                        </m:m>
                        <m:m>
                          <m:mPr>
                            <m:mcs>
                              <m:mc>
                                <m:mcPr>
                                  <m:count m:val="1"/>
                                  <m:mcJc m:val="center"/>
                                </m:mcPr>
                              </m:mc>
                            </m:mcs>
                            <m:ctrlPr>
                              <a:rPr lang="en-US" sz="4000" i="1">
                                <a:latin typeface="Cambria Math" panose="02040503050406030204" pitchFamily="18" charset="0"/>
                              </a:rPr>
                            </m:ctrlPr>
                          </m:mPr>
                          <m:mr>
                            <m:e>
                              <m:r>
                                <m:rPr>
                                  <m:brk m:alnAt="7"/>
                                </m:rPr>
                                <a:rPr lang="en-US" sz="4000" b="0" i="1">
                                  <a:latin typeface="Cambria Math" panose="02040503050406030204" pitchFamily="18" charset="0"/>
                                </a:rPr>
                                <m:t> </m:t>
                              </m:r>
                              <m:r>
                                <a:rPr lang="en-US" sz="4000" b="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𝑦</m:t>
                                      </m:r>
                                    </m:e>
                                    <m:sub>
                                      <m:r>
                                        <a:rPr lang="en-US" sz="4000" i="1">
                                          <a:latin typeface="Cambria Math" panose="02040503050406030204" pitchFamily="18" charset="0"/>
                                          <a:ea typeface="Cambria Math" panose="02040503050406030204" pitchFamily="18" charset="0"/>
                                        </a:rPr>
                                        <m:t>1</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b="0" i="1">
                                          <a:latin typeface="Cambria Math" panose="02040503050406030204" pitchFamily="18" charset="0"/>
                                          <a:ea typeface="Cambria Math" panose="02040503050406030204" pitchFamily="18" charset="0"/>
                                        </a:rPr>
                                        <m:t>2</m:t>
                                      </m:r>
                                    </m:sub>
                                  </m:sSub>
                                </m:den>
                              </m:f>
                            </m:e>
                          </m:mr>
                          <m:mr>
                            <m:e>
                              <m:r>
                                <a:rPr lang="en-US" sz="4000" b="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𝑦</m:t>
                                      </m:r>
                                    </m:e>
                                    <m:sub>
                                      <m:r>
                                        <a:rPr lang="en-US" sz="4000" b="0" i="1">
                                          <a:latin typeface="Cambria Math" panose="02040503050406030204" pitchFamily="18" charset="0"/>
                                          <a:ea typeface="Cambria Math" panose="02040503050406030204" pitchFamily="18" charset="0"/>
                                        </a:rPr>
                                        <m:t>2</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b="0" i="1">
                                          <a:latin typeface="Cambria Math" panose="02040503050406030204" pitchFamily="18" charset="0"/>
                                          <a:ea typeface="Cambria Math" panose="02040503050406030204" pitchFamily="18" charset="0"/>
                                        </a:rPr>
                                        <m:t>2</m:t>
                                      </m:r>
                                    </m:sub>
                                  </m:sSub>
                                </m:den>
                              </m:f>
                            </m:e>
                          </m:mr>
                        </m:m>
                        <m:m>
                          <m:mPr>
                            <m:mcs>
                              <m:mc>
                                <m:mcPr>
                                  <m:count m:val="1"/>
                                  <m:mcJc m:val="center"/>
                                </m:mcPr>
                              </m:mc>
                            </m:mcs>
                            <m:ctrlPr>
                              <a:rPr lang="en-US" sz="4000" i="1">
                                <a:latin typeface="Cambria Math" panose="02040503050406030204" pitchFamily="18" charset="0"/>
                              </a:rPr>
                            </m:ctrlPr>
                          </m:mPr>
                          <m:mr>
                            <m:e>
                              <m:r>
                                <m:rPr>
                                  <m:brk m:alnAt="7"/>
                                </m:rPr>
                                <a:rPr lang="en-US" sz="4000" b="0" i="1">
                                  <a:latin typeface="Cambria Math" panose="02040503050406030204" pitchFamily="18" charset="0"/>
                                </a:rPr>
                                <m:t> </m:t>
                              </m:r>
                              <m:r>
                                <a:rPr lang="en-US" sz="4000" b="0" i="1">
                                  <a:latin typeface="Cambria Math" panose="02040503050406030204" pitchFamily="18" charset="0"/>
                                </a:rPr>
                                <m:t> </m:t>
                              </m:r>
                              <m:f>
                                <m:fPr>
                                  <m:ctrlPr>
                                    <a:rPr lang="en-US" sz="4000" i="1">
                                      <a:latin typeface="Cambria Math" panose="02040503050406030204" pitchFamily="18" charset="0"/>
                                    </a:rPr>
                                  </m:ctrlPr>
                                </m:fPr>
                                <m:num>
                                  <m:r>
                                    <a:rPr lang="en-US" sz="4000" b="0" i="1">
                                      <a:latin typeface="Cambria Math" panose="02040503050406030204" pitchFamily="18" charset="0"/>
                                    </a:rPr>
                                    <m:t> </m:t>
                                  </m:r>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𝑦</m:t>
                                      </m:r>
                                    </m:e>
                                    <m:sub>
                                      <m:r>
                                        <a:rPr lang="en-US" sz="4000" i="1">
                                          <a:latin typeface="Cambria Math" panose="02040503050406030204" pitchFamily="18" charset="0"/>
                                          <a:ea typeface="Cambria Math" panose="02040503050406030204" pitchFamily="18" charset="0"/>
                                        </a:rPr>
                                        <m:t>1</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b="0" i="1">
                                          <a:latin typeface="Cambria Math" panose="02040503050406030204" pitchFamily="18" charset="0"/>
                                          <a:ea typeface="Cambria Math" panose="02040503050406030204" pitchFamily="18" charset="0"/>
                                        </a:rPr>
                                        <m:t>3</m:t>
                                      </m:r>
                                    </m:sub>
                                  </m:sSub>
                                </m:den>
                              </m:f>
                            </m:e>
                          </m:mr>
                          <m:mr>
                            <m:e>
                              <m:r>
                                <a:rPr lang="en-US" sz="4000" b="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𝑦</m:t>
                                      </m:r>
                                    </m:e>
                                    <m:sub>
                                      <m:r>
                                        <a:rPr lang="en-US" sz="4000" i="1">
                                          <a:latin typeface="Cambria Math" panose="02040503050406030204" pitchFamily="18" charset="0"/>
                                          <a:ea typeface="Cambria Math" panose="02040503050406030204" pitchFamily="18" charset="0"/>
                                        </a:rPr>
                                        <m:t>2</m:t>
                                      </m:r>
                                    </m:sub>
                                  </m:sSub>
                                </m:num>
                                <m:den>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b="0" i="1">
                                          <a:latin typeface="Cambria Math" panose="02040503050406030204" pitchFamily="18" charset="0"/>
                                          <a:ea typeface="Cambria Math" panose="02040503050406030204" pitchFamily="18" charset="0"/>
                                        </a:rPr>
                                        <m:t>3</m:t>
                                      </m:r>
                                    </m:sub>
                                  </m:sSub>
                                </m:den>
                              </m:f>
                            </m:e>
                          </m:mr>
                        </m:m>
                      </m:e>
                    </m:d>
                  </m:oMath>
                </a14:m>
                <a:r>
                  <a:rPr lang="en-US" sz="4000"/>
                  <a:t>= </a:t>
                </a:r>
                <a14:m>
                  <m:oMath xmlns:m="http://schemas.openxmlformats.org/officeDocument/2006/math">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11</m:t>
                                  </m:r>
                                </m:sub>
                              </m:sSub>
                            </m:e>
                          </m:m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21</m:t>
                                  </m:r>
                                </m:sub>
                              </m:sSub>
                            </m:e>
                          </m:mr>
                        </m:m>
                        <m:m>
                          <m:mPr>
                            <m:mcs>
                              <m:mc>
                                <m:mcPr>
                                  <m:count m:val="1"/>
                                  <m:mcJc m:val="center"/>
                                </m:mcPr>
                              </m:mc>
                            </m:mcs>
                            <m:ctrlPr>
                              <a:rPr lang="en-US" sz="4000" i="1">
                                <a:latin typeface="Cambria Math" panose="02040503050406030204" pitchFamily="18" charset="0"/>
                              </a:rPr>
                            </m:ctrlPr>
                          </m:mP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12</m:t>
                                  </m:r>
                                </m:sub>
                              </m:sSub>
                            </m:e>
                          </m:m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22</m:t>
                                  </m:r>
                                </m:sub>
                              </m:sSub>
                            </m:e>
                          </m:mr>
                        </m:m>
                        <m:m>
                          <m:mPr>
                            <m:mcs>
                              <m:mc>
                                <m:mcPr>
                                  <m:count m:val="1"/>
                                  <m:mcJc m:val="center"/>
                                </m:mcPr>
                              </m:mc>
                            </m:mcs>
                            <m:ctrlPr>
                              <a:rPr lang="en-US" sz="4000" i="1">
                                <a:latin typeface="Cambria Math" panose="02040503050406030204" pitchFamily="18" charset="0"/>
                              </a:rPr>
                            </m:ctrlPr>
                          </m:mP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13</m:t>
                                  </m:r>
                                </m:sub>
                              </m:sSub>
                            </m:e>
                          </m:mr>
                          <m:m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23</m:t>
                                  </m:r>
                                </m:sub>
                              </m:sSub>
                            </m:e>
                          </m:mr>
                        </m:m>
                      </m:e>
                    </m:d>
                  </m:oMath>
                </a14:m>
                <a:r>
                  <a:rPr lang="en-US" sz="4000"/>
                  <a:t>= </a:t>
                </a:r>
                <a14:m>
                  <m:oMath xmlns:m="http://schemas.openxmlformats.org/officeDocument/2006/math">
                    <m:r>
                      <a:rPr lang="en-US" sz="4000" i="1">
                        <a:latin typeface="Cambria Math" panose="02040503050406030204" pitchFamily="18" charset="0"/>
                      </a:rPr>
                      <m:t>𝑊</m:t>
                    </m:r>
                  </m:oMath>
                </a14:m>
                <a:endParaRPr lang="en-US" sz="4000"/>
              </a:p>
            </p:txBody>
          </p:sp>
        </mc:Choice>
        <mc:Fallback xmlns="">
          <p:sp>
            <p:nvSpPr>
              <p:cNvPr id="6" name="Rectangle 5">
                <a:extLst>
                  <a:ext uri="{FF2B5EF4-FFF2-40B4-BE49-F238E27FC236}">
                    <a16:creationId xmlns:a16="http://schemas.microsoft.com/office/drawing/2014/main" id="{0EFF70D7-0BFC-5649-ADF1-42366C4A176E}"/>
                  </a:ext>
                </a:extLst>
              </p:cNvPr>
              <p:cNvSpPr>
                <a:spLocks noRot="1" noChangeAspect="1" noMove="1" noResize="1" noEditPoints="1" noAdjustHandles="1" noChangeArrowheads="1" noChangeShapeType="1" noTextEdit="1"/>
              </p:cNvSpPr>
              <p:nvPr/>
            </p:nvSpPr>
            <p:spPr>
              <a:xfrm>
                <a:off x="417064" y="2002704"/>
                <a:ext cx="8543749" cy="2142702"/>
              </a:xfrm>
              <a:prstGeom prst="rect">
                <a:avLst/>
              </a:prstGeom>
              <a:blipFill>
                <a:blip r:embed="rId4"/>
                <a:stretch>
                  <a:fillRect l="-445" b="-1183"/>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9B3A2CD3-50A3-9B48-BCB7-62745BE6FF33}"/>
              </a:ext>
            </a:extLst>
          </p:cNvPr>
          <p:cNvSpPr/>
          <p:nvPr/>
        </p:nvSpPr>
        <p:spPr>
          <a:xfrm rot="5400000">
            <a:off x="2978523" y="2971802"/>
            <a:ext cx="188259" cy="2689412"/>
          </a:xfrm>
          <a:prstGeom prst="rightBrace">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6EA391A-068C-3D4F-B498-A886D590FD48}"/>
              </a:ext>
            </a:extLst>
          </p:cNvPr>
          <p:cNvSpPr txBox="1"/>
          <p:nvPr/>
        </p:nvSpPr>
        <p:spPr>
          <a:xfrm>
            <a:off x="1841204" y="4410638"/>
            <a:ext cx="2470548" cy="430887"/>
          </a:xfrm>
          <a:prstGeom prst="rect">
            <a:avLst/>
          </a:prstGeom>
          <a:noFill/>
        </p:spPr>
        <p:txBody>
          <a:bodyPr wrap="none" rtlCol="0">
            <a:spAutoFit/>
          </a:bodyPr>
          <a:lstStyle/>
          <a:p>
            <a:pPr algn="ctr"/>
            <a:r>
              <a:rPr lang="en-US" sz="1100"/>
              <a:t>Jacobian Matrix</a:t>
            </a:r>
            <a:br>
              <a:rPr lang="en-US" sz="1100"/>
            </a:br>
            <a:r>
              <a:rPr lang="en-US" sz="1100"/>
              <a:t>chỉ là tên gọi thôi, đừng bận tậm quá</a:t>
            </a:r>
          </a:p>
        </p:txBody>
      </p:sp>
    </p:spTree>
    <p:extLst>
      <p:ext uri="{BB962C8B-B14F-4D97-AF65-F5344CB8AC3E}">
        <p14:creationId xmlns:p14="http://schemas.microsoft.com/office/powerpoint/2010/main" val="395665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DB8-690D-CB41-906A-B3806B79C821}"/>
              </a:ext>
            </a:extLst>
          </p:cNvPr>
          <p:cNvSpPr>
            <a:spLocks noGrp="1"/>
          </p:cNvSpPr>
          <p:nvPr>
            <p:ph type="title"/>
          </p:nvPr>
        </p:nvSpPr>
        <p:spPr>
          <a:xfrm>
            <a:off x="729450" y="1322449"/>
            <a:ext cx="7688400" cy="2698221"/>
          </a:xfrm>
        </p:spPr>
        <p:txBody>
          <a:bodyPr/>
          <a:lstStyle/>
          <a:p>
            <a:r>
              <a:rPr lang="en-US"/>
              <a:t>Perceptron</a:t>
            </a:r>
            <a:br>
              <a:rPr lang="en-US"/>
            </a:br>
            <a:br>
              <a:rPr lang="en-US"/>
            </a:br>
            <a:r>
              <a:rPr lang="en-US" sz="1600"/>
              <a:t>Perceptron mô phỏng một tế bào thần kinh. Trong phần này chúng ta chỉ cần dùng duy nhất một perceptron để giả lập được hàm logic AND, OR và XOR </a:t>
            </a:r>
            <a:endParaRPr lang="en-US"/>
          </a:p>
        </p:txBody>
      </p:sp>
    </p:spTree>
    <p:extLst>
      <p:ext uri="{BB962C8B-B14F-4D97-AF65-F5344CB8AC3E}">
        <p14:creationId xmlns:p14="http://schemas.microsoft.com/office/powerpoint/2010/main" val="3660831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422C-7E68-284B-8A07-3CE0E899E88F}"/>
              </a:ext>
            </a:extLst>
          </p:cNvPr>
          <p:cNvSpPr>
            <a:spLocks noGrp="1"/>
          </p:cNvSpPr>
          <p:nvPr>
            <p:ph type="title"/>
          </p:nvPr>
        </p:nvSpPr>
        <p:spPr/>
        <p:txBody>
          <a:bodyPr/>
          <a:lstStyle/>
          <a:p>
            <a:r>
              <a:rPr lang="en-US"/>
              <a:t>Nhiệm vụ</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289D547-0CDB-B14B-A25B-393E3B1DAA09}"/>
                  </a:ext>
                </a:extLst>
              </p:cNvPr>
              <p:cNvGraphicFramePr>
                <a:graphicFrameLocks noGrp="1"/>
              </p:cNvGraphicFramePr>
              <p:nvPr>
                <p:extLst>
                  <p:ext uri="{D42A27DB-BD31-4B8C-83A1-F6EECF244321}">
                    <p14:modId xmlns:p14="http://schemas.microsoft.com/office/powerpoint/2010/main" val="3421039429"/>
                  </p:ext>
                </p:extLst>
              </p:nvPr>
            </p:nvGraphicFramePr>
            <p:xfrm>
              <a:off x="354407" y="3192426"/>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Choice>
        <mc:Fallback xmlns="">
          <p:graphicFrame>
            <p:nvGraphicFramePr>
              <p:cNvPr id="4" name="Table 3">
                <a:extLst>
                  <a:ext uri="{FF2B5EF4-FFF2-40B4-BE49-F238E27FC236}">
                    <a16:creationId xmlns:a16="http://schemas.microsoft.com/office/drawing/2014/main" id="{C289D547-0CDB-B14B-A25B-393E3B1DAA09}"/>
                  </a:ext>
                </a:extLst>
              </p:cNvPr>
              <p:cNvGraphicFramePr>
                <a:graphicFrameLocks noGrp="1"/>
              </p:cNvGraphicFramePr>
              <p:nvPr>
                <p:extLst>
                  <p:ext uri="{D42A27DB-BD31-4B8C-83A1-F6EECF244321}">
                    <p14:modId xmlns:p14="http://schemas.microsoft.com/office/powerpoint/2010/main" val="3421039429"/>
                  </p:ext>
                </p:extLst>
              </p:nvPr>
            </p:nvGraphicFramePr>
            <p:xfrm>
              <a:off x="354407" y="3192426"/>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2"/>
                          <a:stretch>
                            <a:fillRect t="-3030" r="-203030" b="-360606"/>
                          </a:stretch>
                        </a:blipFill>
                      </a:tcPr>
                    </a:tc>
                    <a:tc>
                      <a:txBody>
                        <a:bodyPr/>
                        <a:lstStyle/>
                        <a:p>
                          <a:endParaRPr lang="en-US"/>
                        </a:p>
                      </a:txBody>
                      <a:tcPr anchor="ctr">
                        <a:blipFill>
                          <a:blip r:embed="rId2"/>
                          <a:stretch>
                            <a:fillRect l="-100000" t="-3030" r="-103030"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Fallback>
      </mc:AlternateContent>
      <p:sp>
        <p:nvSpPr>
          <p:cNvPr id="6" name="Cube 5">
            <a:extLst>
              <a:ext uri="{FF2B5EF4-FFF2-40B4-BE49-F238E27FC236}">
                <a16:creationId xmlns:a16="http://schemas.microsoft.com/office/drawing/2014/main" id="{BC9BB09E-74F7-ED44-A51A-8EFD408989F7}"/>
              </a:ext>
            </a:extLst>
          </p:cNvPr>
          <p:cNvSpPr/>
          <p:nvPr/>
        </p:nvSpPr>
        <p:spPr>
          <a:xfrm>
            <a:off x="3375504" y="1227421"/>
            <a:ext cx="1627094" cy="143496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B61FA-1EBB-2F4D-A366-FED826664EE0}"/>
              </a:ext>
            </a:extLst>
          </p:cNvPr>
          <p:cNvCxnSpPr/>
          <p:nvPr/>
        </p:nvCxnSpPr>
        <p:spPr>
          <a:xfrm>
            <a:off x="2602298" y="1505940"/>
            <a:ext cx="874059"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C085BE-72CB-5744-BDAF-952FAC754384}"/>
              </a:ext>
            </a:extLst>
          </p:cNvPr>
          <p:cNvCxnSpPr/>
          <p:nvPr/>
        </p:nvCxnSpPr>
        <p:spPr>
          <a:xfrm>
            <a:off x="2501445" y="2202947"/>
            <a:ext cx="874059"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CA4974A-3254-0D4E-ACA9-E34E18010BA1}"/>
              </a:ext>
            </a:extLst>
          </p:cNvPr>
          <p:cNvCxnSpPr/>
          <p:nvPr/>
        </p:nvCxnSpPr>
        <p:spPr>
          <a:xfrm>
            <a:off x="4814340" y="2020293"/>
            <a:ext cx="874059"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31C9A-BB68-EB41-8325-908B24B945F6}"/>
                  </a:ext>
                </a:extLst>
              </p:cNvPr>
              <p:cNvSpPr txBox="1"/>
              <p:nvPr/>
            </p:nvSpPr>
            <p:spPr>
              <a:xfrm>
                <a:off x="2093761" y="1115780"/>
                <a:ext cx="5085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b="0" i="1">
                              <a:latin typeface="Cambria Math" panose="02040503050406030204" pitchFamily="18" charset="0"/>
                            </a:rPr>
                            <m:t>𝑥</m:t>
                          </m:r>
                        </m:e>
                        <m:sub>
                          <m:r>
                            <a:rPr lang="en-US" sz="3200" b="0" i="1">
                              <a:latin typeface="Cambria Math" panose="02040503050406030204" pitchFamily="18" charset="0"/>
                            </a:rPr>
                            <m:t>1</m:t>
                          </m:r>
                        </m:sub>
                      </m:sSub>
                    </m:oMath>
                  </m:oMathPara>
                </a14:m>
                <a:endParaRPr lang="en-US" sz="3200"/>
              </a:p>
            </p:txBody>
          </p:sp>
        </mc:Choice>
        <mc:Fallback xmlns="">
          <p:sp>
            <p:nvSpPr>
              <p:cNvPr id="13" name="TextBox 12">
                <a:extLst>
                  <a:ext uri="{FF2B5EF4-FFF2-40B4-BE49-F238E27FC236}">
                    <a16:creationId xmlns:a16="http://schemas.microsoft.com/office/drawing/2014/main" id="{ED631C9A-BB68-EB41-8325-908B24B945F6}"/>
                  </a:ext>
                </a:extLst>
              </p:cNvPr>
              <p:cNvSpPr txBox="1">
                <a:spLocks noRot="1" noChangeAspect="1" noMove="1" noResize="1" noEditPoints="1" noAdjustHandles="1" noChangeArrowheads="1" noChangeShapeType="1" noTextEdit="1"/>
              </p:cNvSpPr>
              <p:nvPr/>
            </p:nvSpPr>
            <p:spPr>
              <a:xfrm>
                <a:off x="2093761" y="1115780"/>
                <a:ext cx="508537" cy="492443"/>
              </a:xfrm>
              <a:prstGeom prst="rect">
                <a:avLst/>
              </a:prstGeom>
              <a:blipFill>
                <a:blip r:embed="rId3"/>
                <a:stretch>
                  <a:fillRect l="-7317" r="-243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BC346E-66C9-D142-84EC-0435733D02DF}"/>
                  </a:ext>
                </a:extLst>
              </p:cNvPr>
              <p:cNvSpPr txBox="1"/>
              <p:nvPr/>
            </p:nvSpPr>
            <p:spPr>
              <a:xfrm>
                <a:off x="2059451" y="1844666"/>
                <a:ext cx="51802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b="0" i="1">
                              <a:latin typeface="Cambria Math" panose="02040503050406030204" pitchFamily="18" charset="0"/>
                            </a:rPr>
                            <m:t>𝑥</m:t>
                          </m:r>
                        </m:e>
                        <m:sub>
                          <m:r>
                            <a:rPr lang="en-US" sz="3200" b="0" i="1">
                              <a:latin typeface="Cambria Math" panose="02040503050406030204" pitchFamily="18" charset="0"/>
                            </a:rPr>
                            <m:t>2</m:t>
                          </m:r>
                        </m:sub>
                      </m:sSub>
                    </m:oMath>
                  </m:oMathPara>
                </a14:m>
                <a:endParaRPr lang="en-US" sz="3200"/>
              </a:p>
            </p:txBody>
          </p:sp>
        </mc:Choice>
        <mc:Fallback xmlns="">
          <p:sp>
            <p:nvSpPr>
              <p:cNvPr id="17" name="TextBox 16">
                <a:extLst>
                  <a:ext uri="{FF2B5EF4-FFF2-40B4-BE49-F238E27FC236}">
                    <a16:creationId xmlns:a16="http://schemas.microsoft.com/office/drawing/2014/main" id="{B8BC346E-66C9-D142-84EC-0435733D02DF}"/>
                  </a:ext>
                </a:extLst>
              </p:cNvPr>
              <p:cNvSpPr txBox="1">
                <a:spLocks noRot="1" noChangeAspect="1" noMove="1" noResize="1" noEditPoints="1" noAdjustHandles="1" noChangeArrowheads="1" noChangeShapeType="1" noTextEdit="1"/>
              </p:cNvSpPr>
              <p:nvPr/>
            </p:nvSpPr>
            <p:spPr>
              <a:xfrm>
                <a:off x="2059451" y="1844666"/>
                <a:ext cx="518027" cy="492443"/>
              </a:xfrm>
              <a:prstGeom prst="rect">
                <a:avLst/>
              </a:prstGeom>
              <a:blipFill>
                <a:blip r:embed="rId4"/>
                <a:stretch>
                  <a:fillRect l="-7143" r="-238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046C16-4804-2548-8809-F1EBF0086B10}"/>
                  </a:ext>
                </a:extLst>
              </p:cNvPr>
              <p:cNvSpPr txBox="1"/>
              <p:nvPr/>
            </p:nvSpPr>
            <p:spPr>
              <a:xfrm>
                <a:off x="5721065" y="1772060"/>
                <a:ext cx="3059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𝑦</m:t>
                      </m:r>
                    </m:oMath>
                  </m:oMathPara>
                </a14:m>
                <a:endParaRPr lang="en-US" sz="2800"/>
              </a:p>
            </p:txBody>
          </p:sp>
        </mc:Choice>
        <mc:Fallback xmlns="">
          <p:sp>
            <p:nvSpPr>
              <p:cNvPr id="18" name="TextBox 17">
                <a:extLst>
                  <a:ext uri="{FF2B5EF4-FFF2-40B4-BE49-F238E27FC236}">
                    <a16:creationId xmlns:a16="http://schemas.microsoft.com/office/drawing/2014/main" id="{99046C16-4804-2548-8809-F1EBF0086B10}"/>
                  </a:ext>
                </a:extLst>
              </p:cNvPr>
              <p:cNvSpPr txBox="1">
                <a:spLocks noRot="1" noChangeAspect="1" noMove="1" noResize="1" noEditPoints="1" noAdjustHandles="1" noChangeArrowheads="1" noChangeShapeType="1" noTextEdit="1"/>
              </p:cNvSpPr>
              <p:nvPr/>
            </p:nvSpPr>
            <p:spPr>
              <a:xfrm>
                <a:off x="5721065" y="1772060"/>
                <a:ext cx="305917" cy="430887"/>
              </a:xfrm>
              <a:prstGeom prst="rect">
                <a:avLst/>
              </a:prstGeom>
              <a:blipFill>
                <a:blip r:embed="rId5"/>
                <a:stretch>
                  <a:fillRect l="-19231" r="-19231" b="-264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284B23D-F9AE-184F-8EFB-DBD9B3709F2D}"/>
              </a:ext>
            </a:extLst>
          </p:cNvPr>
          <p:cNvSpPr txBox="1"/>
          <p:nvPr/>
        </p:nvSpPr>
        <p:spPr>
          <a:xfrm>
            <a:off x="284839" y="843308"/>
            <a:ext cx="8657561" cy="646331"/>
          </a:xfrm>
          <a:prstGeom prst="rect">
            <a:avLst/>
          </a:prstGeom>
          <a:noFill/>
        </p:spPr>
        <p:txBody>
          <a:bodyPr wrap="square" rtlCol="0">
            <a:spAutoFit/>
          </a:bodyPr>
          <a:lstStyle/>
          <a:p>
            <a:r>
              <a:rPr lang="en-US" sz="1800"/>
              <a:t>Hãy xây dựng một máy nhận 2 tín hiệu đầu vào và xuất tín hiệu đầu ra như mong muốn</a:t>
            </a:r>
          </a:p>
        </p:txBody>
      </p:sp>
      <p:grpSp>
        <p:nvGrpSpPr>
          <p:cNvPr id="30" name="Group 29">
            <a:extLst>
              <a:ext uri="{FF2B5EF4-FFF2-40B4-BE49-F238E27FC236}">
                <a16:creationId xmlns:a16="http://schemas.microsoft.com/office/drawing/2014/main" id="{F4359CBF-7DAD-7B41-BE33-E073AD384A77}"/>
              </a:ext>
            </a:extLst>
          </p:cNvPr>
          <p:cNvGrpSpPr/>
          <p:nvPr/>
        </p:nvGrpSpPr>
        <p:grpSpPr>
          <a:xfrm>
            <a:off x="3476357" y="1505940"/>
            <a:ext cx="1337983" cy="829544"/>
            <a:chOff x="1667435" y="2440641"/>
            <a:chExt cx="1337983" cy="829544"/>
          </a:xfrm>
        </p:grpSpPr>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7EA0E8B2-B345-AC46-8AF8-AC9D8C8531FC}"/>
                    </a:ext>
                  </a:extLst>
                </p:cNvPr>
                <p:cNvSpPr/>
                <p:nvPr/>
              </p:nvSpPr>
              <p:spPr>
                <a:xfrm>
                  <a:off x="2013529" y="2779367"/>
                  <a:ext cx="490818" cy="4908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700" i="1">
                                <a:latin typeface="Cambria Math" panose="02040503050406030204" pitchFamily="18" charset="0"/>
                              </a:rPr>
                            </m:ctrlPr>
                          </m:naryPr>
                          <m:sub/>
                          <m:sup/>
                          <m:e/>
                        </m:nary>
                      </m:oMath>
                    </m:oMathPara>
                  </a14:m>
                  <a:endParaRPr lang="en-US"/>
                </a:p>
              </p:txBody>
            </p:sp>
          </mc:Choice>
          <mc:Fallback xmlns="">
            <p:sp>
              <p:nvSpPr>
                <p:cNvPr id="20" name="Oval 19">
                  <a:extLst>
                    <a:ext uri="{FF2B5EF4-FFF2-40B4-BE49-F238E27FC236}">
                      <a16:creationId xmlns:a16="http://schemas.microsoft.com/office/drawing/2014/main" id="{7EA0E8B2-B345-AC46-8AF8-AC9D8C8531FC}"/>
                    </a:ext>
                  </a:extLst>
                </p:cNvPr>
                <p:cNvSpPr>
                  <a:spLocks noRot="1" noChangeAspect="1" noMove="1" noResize="1" noEditPoints="1" noAdjustHandles="1" noChangeArrowheads="1" noChangeShapeType="1" noTextEdit="1"/>
                </p:cNvSpPr>
                <p:nvPr/>
              </p:nvSpPr>
              <p:spPr>
                <a:xfrm>
                  <a:off x="2013529" y="2779367"/>
                  <a:ext cx="490818" cy="490818"/>
                </a:xfrm>
                <a:prstGeom prst="ellipse">
                  <a:avLst/>
                </a:prstGeom>
                <a:blipFill>
                  <a:blip r:embed="rId6"/>
                  <a:stretch>
                    <a:fillRect l="-36585" t="-48780" b="-7561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63B0089-6F45-774E-9730-CE3DABD92719}"/>
                </a:ext>
              </a:extLst>
            </p:cNvPr>
            <p:cNvCxnSpPr>
              <a:endCxn id="20" idx="1"/>
            </p:cNvCxnSpPr>
            <p:nvPr/>
          </p:nvCxnSpPr>
          <p:spPr>
            <a:xfrm>
              <a:off x="1667435" y="2440641"/>
              <a:ext cx="417973" cy="4106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C9E3DD-2E7E-6B4A-BFD5-4A8E463F1ACF}"/>
                </a:ext>
              </a:extLst>
            </p:cNvPr>
            <p:cNvCxnSpPr>
              <a:cxnSpLocks/>
              <a:endCxn id="20" idx="2"/>
            </p:cNvCxnSpPr>
            <p:nvPr/>
          </p:nvCxnSpPr>
          <p:spPr>
            <a:xfrm flipV="1">
              <a:off x="1667435" y="3024776"/>
              <a:ext cx="346094" cy="1128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DE26F1-AEEE-5D40-843D-E38AB0986E24}"/>
                </a:ext>
              </a:extLst>
            </p:cNvPr>
            <p:cNvCxnSpPr>
              <a:cxnSpLocks/>
            </p:cNvCxnSpPr>
            <p:nvPr/>
          </p:nvCxnSpPr>
          <p:spPr>
            <a:xfrm>
              <a:off x="2498520" y="2957234"/>
              <a:ext cx="5068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B7F8AA7E-0D51-E74F-B9E3-FD52229E1A9B}"/>
                  </a:ext>
                </a:extLst>
              </p:cNvPr>
              <p:cNvGraphicFramePr>
                <a:graphicFrameLocks noGrp="1"/>
              </p:cNvGraphicFramePr>
              <p:nvPr>
                <p:extLst>
                  <p:ext uri="{D42A27DB-BD31-4B8C-83A1-F6EECF244321}">
                    <p14:modId xmlns:p14="http://schemas.microsoft.com/office/powerpoint/2010/main" val="1416305906"/>
                  </p:ext>
                </p:extLst>
              </p:nvPr>
            </p:nvGraphicFramePr>
            <p:xfrm>
              <a:off x="3375504" y="3192425"/>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Choice>
        <mc:Fallback xmlns="">
          <p:graphicFrame>
            <p:nvGraphicFramePr>
              <p:cNvPr id="21" name="Table 20">
                <a:extLst>
                  <a:ext uri="{FF2B5EF4-FFF2-40B4-BE49-F238E27FC236}">
                    <a16:creationId xmlns:a16="http://schemas.microsoft.com/office/drawing/2014/main" id="{B7F8AA7E-0D51-E74F-B9E3-FD52229E1A9B}"/>
                  </a:ext>
                </a:extLst>
              </p:cNvPr>
              <p:cNvGraphicFramePr>
                <a:graphicFrameLocks noGrp="1"/>
              </p:cNvGraphicFramePr>
              <p:nvPr>
                <p:extLst>
                  <p:ext uri="{D42A27DB-BD31-4B8C-83A1-F6EECF244321}">
                    <p14:modId xmlns:p14="http://schemas.microsoft.com/office/powerpoint/2010/main" val="1416305906"/>
                  </p:ext>
                </p:extLst>
              </p:nvPr>
            </p:nvGraphicFramePr>
            <p:xfrm>
              <a:off x="3375504" y="3192425"/>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7"/>
                          <a:stretch>
                            <a:fillRect l="-1515" t="-3030" r="-203030" b="-360606"/>
                          </a:stretch>
                        </a:blipFill>
                      </a:tcPr>
                    </a:tc>
                    <a:tc>
                      <a:txBody>
                        <a:bodyPr/>
                        <a:lstStyle/>
                        <a:p>
                          <a:endParaRPr lang="en-US"/>
                        </a:p>
                      </a:txBody>
                      <a:tcPr anchor="ctr">
                        <a:blipFill>
                          <a:blip r:embed="rId7"/>
                          <a:stretch>
                            <a:fillRect l="-101515" t="-3030" r="-103030"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EA8A7381-FEF2-4B4E-ABEB-C4EB7D4A9BC3}"/>
                  </a:ext>
                </a:extLst>
              </p:cNvPr>
              <p:cNvGraphicFramePr>
                <a:graphicFrameLocks noGrp="1"/>
              </p:cNvGraphicFramePr>
              <p:nvPr>
                <p:extLst>
                  <p:ext uri="{D42A27DB-BD31-4B8C-83A1-F6EECF244321}">
                    <p14:modId xmlns:p14="http://schemas.microsoft.com/office/powerpoint/2010/main" val="3260608681"/>
                  </p:ext>
                </p:extLst>
              </p:nvPr>
            </p:nvGraphicFramePr>
            <p:xfrm>
              <a:off x="6336107" y="3192425"/>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22158817"/>
                      </a:ext>
                    </a:extLst>
                  </a:tr>
                </a:tbl>
              </a:graphicData>
            </a:graphic>
          </p:graphicFrame>
        </mc:Choice>
        <mc:Fallback xmlns="">
          <p:graphicFrame>
            <p:nvGraphicFramePr>
              <p:cNvPr id="24" name="Table 23">
                <a:extLst>
                  <a:ext uri="{FF2B5EF4-FFF2-40B4-BE49-F238E27FC236}">
                    <a16:creationId xmlns:a16="http://schemas.microsoft.com/office/drawing/2014/main" id="{EA8A7381-FEF2-4B4E-ABEB-C4EB7D4A9BC3}"/>
                  </a:ext>
                </a:extLst>
              </p:cNvPr>
              <p:cNvGraphicFramePr>
                <a:graphicFrameLocks noGrp="1"/>
              </p:cNvGraphicFramePr>
              <p:nvPr>
                <p:extLst>
                  <p:ext uri="{D42A27DB-BD31-4B8C-83A1-F6EECF244321}">
                    <p14:modId xmlns:p14="http://schemas.microsoft.com/office/powerpoint/2010/main" val="3260608681"/>
                  </p:ext>
                </p:extLst>
              </p:nvPr>
            </p:nvGraphicFramePr>
            <p:xfrm>
              <a:off x="6336107" y="3192425"/>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8"/>
                          <a:stretch>
                            <a:fillRect t="-3030" r="-203030" b="-360606"/>
                          </a:stretch>
                        </a:blipFill>
                      </a:tcPr>
                    </a:tc>
                    <a:tc>
                      <a:txBody>
                        <a:bodyPr/>
                        <a:lstStyle/>
                        <a:p>
                          <a:endParaRPr lang="en-US"/>
                        </a:p>
                      </a:txBody>
                      <a:tcPr anchor="ctr">
                        <a:blipFill>
                          <a:blip r:embed="rId8"/>
                          <a:stretch>
                            <a:fillRect l="-100000" t="-3030" r="-103030"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22158817"/>
                      </a:ext>
                    </a:extLst>
                  </a:tr>
                </a:tbl>
              </a:graphicData>
            </a:graphic>
          </p:graphicFrame>
        </mc:Fallback>
      </mc:AlternateContent>
      <p:sp>
        <p:nvSpPr>
          <p:cNvPr id="3" name="TextBox 2">
            <a:extLst>
              <a:ext uri="{FF2B5EF4-FFF2-40B4-BE49-F238E27FC236}">
                <a16:creationId xmlns:a16="http://schemas.microsoft.com/office/drawing/2014/main" id="{55C59288-A749-A940-929C-AC2FBBEEE09C}"/>
              </a:ext>
            </a:extLst>
          </p:cNvPr>
          <p:cNvSpPr txBox="1"/>
          <p:nvPr/>
        </p:nvSpPr>
        <p:spPr>
          <a:xfrm>
            <a:off x="1304365" y="2884648"/>
            <a:ext cx="564578" cy="307777"/>
          </a:xfrm>
          <a:prstGeom prst="rect">
            <a:avLst/>
          </a:prstGeom>
          <a:noFill/>
        </p:spPr>
        <p:txBody>
          <a:bodyPr wrap="none" rtlCol="0">
            <a:spAutoFit/>
          </a:bodyPr>
          <a:lstStyle/>
          <a:p>
            <a:r>
              <a:rPr lang="en-US"/>
              <a:t>AND</a:t>
            </a:r>
          </a:p>
        </p:txBody>
      </p:sp>
      <p:sp>
        <p:nvSpPr>
          <p:cNvPr id="25" name="TextBox 24">
            <a:extLst>
              <a:ext uri="{FF2B5EF4-FFF2-40B4-BE49-F238E27FC236}">
                <a16:creationId xmlns:a16="http://schemas.microsoft.com/office/drawing/2014/main" id="{1B3E4C1C-1129-ED4D-80BA-12F47DA32A7C}"/>
              </a:ext>
            </a:extLst>
          </p:cNvPr>
          <p:cNvSpPr txBox="1"/>
          <p:nvPr/>
        </p:nvSpPr>
        <p:spPr>
          <a:xfrm>
            <a:off x="4344761" y="2884647"/>
            <a:ext cx="453970" cy="307777"/>
          </a:xfrm>
          <a:prstGeom prst="rect">
            <a:avLst/>
          </a:prstGeom>
          <a:noFill/>
        </p:spPr>
        <p:txBody>
          <a:bodyPr wrap="none" rtlCol="0">
            <a:spAutoFit/>
          </a:bodyPr>
          <a:lstStyle/>
          <a:p>
            <a:r>
              <a:rPr lang="en-US"/>
              <a:t>OR</a:t>
            </a:r>
          </a:p>
        </p:txBody>
      </p:sp>
      <p:sp>
        <p:nvSpPr>
          <p:cNvPr id="26" name="TextBox 25">
            <a:extLst>
              <a:ext uri="{FF2B5EF4-FFF2-40B4-BE49-F238E27FC236}">
                <a16:creationId xmlns:a16="http://schemas.microsoft.com/office/drawing/2014/main" id="{925CB521-D4CE-7542-B95E-0630E54A400C}"/>
              </a:ext>
            </a:extLst>
          </p:cNvPr>
          <p:cNvSpPr txBox="1"/>
          <p:nvPr/>
        </p:nvSpPr>
        <p:spPr>
          <a:xfrm>
            <a:off x="7359192" y="2884646"/>
            <a:ext cx="574196" cy="307777"/>
          </a:xfrm>
          <a:prstGeom prst="rect">
            <a:avLst/>
          </a:prstGeom>
          <a:noFill/>
        </p:spPr>
        <p:txBody>
          <a:bodyPr wrap="none" rtlCol="0">
            <a:spAutoFit/>
          </a:bodyPr>
          <a:lstStyle/>
          <a:p>
            <a:r>
              <a:rPr lang="en-US"/>
              <a:t>XOR</a:t>
            </a:r>
          </a:p>
        </p:txBody>
      </p:sp>
    </p:spTree>
    <p:extLst>
      <p:ext uri="{BB962C8B-B14F-4D97-AF65-F5344CB8AC3E}">
        <p14:creationId xmlns:p14="http://schemas.microsoft.com/office/powerpoint/2010/main" val="9411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67E4-9A7B-2D48-9CF0-6587853F7FEC}"/>
              </a:ext>
            </a:extLst>
          </p:cNvPr>
          <p:cNvSpPr>
            <a:spLocks noGrp="1"/>
          </p:cNvSpPr>
          <p:nvPr>
            <p:ph type="title"/>
          </p:nvPr>
        </p:nvSpPr>
        <p:spPr/>
        <p:txBody>
          <a:bodyPr/>
          <a:lstStyle/>
          <a:p>
            <a:r>
              <a:rPr lang="en-US"/>
              <a:t>Mô phỏng logic AND</a:t>
            </a:r>
          </a:p>
        </p:txBody>
      </p:sp>
      <p:pic>
        <p:nvPicPr>
          <p:cNvPr id="5" name="Picture 4">
            <a:extLst>
              <a:ext uri="{FF2B5EF4-FFF2-40B4-BE49-F238E27FC236}">
                <a16:creationId xmlns:a16="http://schemas.microsoft.com/office/drawing/2014/main" id="{30494A66-21BC-2047-A4D3-9B9F2C51DF7E}"/>
              </a:ext>
            </a:extLst>
          </p:cNvPr>
          <p:cNvPicPr>
            <a:picLocks noChangeAspect="1"/>
          </p:cNvPicPr>
          <p:nvPr/>
        </p:nvPicPr>
        <p:blipFill>
          <a:blip r:embed="rId2"/>
          <a:stretch>
            <a:fillRect/>
          </a:stretch>
        </p:blipFill>
        <p:spPr>
          <a:xfrm>
            <a:off x="176478" y="874552"/>
            <a:ext cx="4915640" cy="1913465"/>
          </a:xfrm>
          <a:prstGeom prst="rect">
            <a:avLst/>
          </a:prstGeom>
        </p:spPr>
      </p:pic>
      <p:graphicFrame>
        <p:nvGraphicFramePr>
          <p:cNvPr id="6" name="Table 5">
            <a:extLst>
              <a:ext uri="{FF2B5EF4-FFF2-40B4-BE49-F238E27FC236}">
                <a16:creationId xmlns:a16="http://schemas.microsoft.com/office/drawing/2014/main" id="{E51F4154-CACA-3445-B6E4-FE25D5E52A36}"/>
              </a:ext>
            </a:extLst>
          </p:cNvPr>
          <p:cNvGraphicFramePr>
            <a:graphicFrameLocks noGrp="1"/>
          </p:cNvGraphicFramePr>
          <p:nvPr>
            <p:extLst>
              <p:ext uri="{D42A27DB-BD31-4B8C-83A1-F6EECF244321}">
                <p14:modId xmlns:p14="http://schemas.microsoft.com/office/powerpoint/2010/main" val="2545561006"/>
              </p:ext>
            </p:extLst>
          </p:nvPr>
        </p:nvGraphicFramePr>
        <p:xfrm>
          <a:off x="5092119" y="2162122"/>
          <a:ext cx="3909270" cy="2600588"/>
        </p:xfrm>
        <a:graphic>
          <a:graphicData uri="http://schemas.openxmlformats.org/drawingml/2006/table">
            <a:tbl>
              <a:tblPr firstRow="1" bandRow="1">
                <a:tableStyleId>{073A0DAA-6AF3-43AB-8588-CEC1D06C72B9}</a:tableStyleId>
              </a:tblPr>
              <a:tblGrid>
                <a:gridCol w="1303090">
                  <a:extLst>
                    <a:ext uri="{9D8B030D-6E8A-4147-A177-3AD203B41FA5}">
                      <a16:colId xmlns:a16="http://schemas.microsoft.com/office/drawing/2014/main" val="1845516643"/>
                    </a:ext>
                  </a:extLst>
                </a:gridCol>
                <a:gridCol w="1303090">
                  <a:extLst>
                    <a:ext uri="{9D8B030D-6E8A-4147-A177-3AD203B41FA5}">
                      <a16:colId xmlns:a16="http://schemas.microsoft.com/office/drawing/2014/main" val="838086342"/>
                    </a:ext>
                  </a:extLst>
                </a:gridCol>
                <a:gridCol w="1303090">
                  <a:extLst>
                    <a:ext uri="{9D8B030D-6E8A-4147-A177-3AD203B41FA5}">
                      <a16:colId xmlns:a16="http://schemas.microsoft.com/office/drawing/2014/main" val="3803183830"/>
                    </a:ext>
                  </a:extLst>
                </a:gridCol>
              </a:tblGrid>
              <a:tr h="506012">
                <a:tc>
                  <a:txBody>
                    <a:bodyPr/>
                    <a:lstStyle/>
                    <a:p>
                      <a:pPr algn="ctr"/>
                      <a:r>
                        <a:rPr lang="en-US"/>
                        <a:t>X1</a:t>
                      </a:r>
                    </a:p>
                  </a:txBody>
                  <a:tcPr anchor="ctr"/>
                </a:tc>
                <a:tc>
                  <a:txBody>
                    <a:bodyPr/>
                    <a:lstStyle/>
                    <a:p>
                      <a:pPr algn="ctr"/>
                      <a:r>
                        <a:rPr lang="en-US"/>
                        <a:t>X2</a:t>
                      </a:r>
                    </a:p>
                  </a:txBody>
                  <a:tcPr anchor="ctr"/>
                </a:tc>
                <a:tc>
                  <a:txBody>
                    <a:bodyPr/>
                    <a:lstStyle/>
                    <a:p>
                      <a:pPr algn="ctr"/>
                      <a:r>
                        <a:rPr lang="en-US"/>
                        <a:t>Output</a:t>
                      </a:r>
                    </a:p>
                  </a:txBody>
                  <a:tcPr anchor="ctr"/>
                </a:tc>
                <a:extLst>
                  <a:ext uri="{0D108BD9-81ED-4DB2-BD59-A6C34878D82A}">
                    <a16:rowId xmlns:a16="http://schemas.microsoft.com/office/drawing/2014/main" val="2130132813"/>
                  </a:ext>
                </a:extLst>
              </a:tr>
              <a:tr h="523644">
                <a:tc>
                  <a:txBody>
                    <a:bodyPr/>
                    <a:lstStyle/>
                    <a:p>
                      <a:pPr algn="ctr"/>
                      <a:r>
                        <a:rPr lang="en-US" sz="2400">
                          <a:solidFill>
                            <a:schemeClr val="bg2"/>
                          </a:solidFill>
                        </a:rPr>
                        <a:t>0</a:t>
                      </a:r>
                    </a:p>
                  </a:txBody>
                  <a:tcPr/>
                </a:tc>
                <a:tc>
                  <a:txBody>
                    <a:bodyPr/>
                    <a:lstStyle/>
                    <a:p>
                      <a:pPr algn="ctr"/>
                      <a:r>
                        <a:rPr lang="en-US" sz="2400">
                          <a:solidFill>
                            <a:schemeClr val="bg2"/>
                          </a:solidFill>
                        </a:rPr>
                        <a:t>0</a:t>
                      </a:r>
                    </a:p>
                  </a:txBody>
                  <a:tcPr/>
                </a:tc>
                <a:tc>
                  <a:txBody>
                    <a:bodyPr/>
                    <a:lstStyle/>
                    <a:p>
                      <a:pPr algn="ctr"/>
                      <a:r>
                        <a:rPr lang="en-US" sz="2400">
                          <a:solidFill>
                            <a:schemeClr val="bg2"/>
                          </a:solidFill>
                        </a:rPr>
                        <a:t>0</a:t>
                      </a:r>
                    </a:p>
                  </a:txBody>
                  <a:tcPr/>
                </a:tc>
                <a:extLst>
                  <a:ext uri="{0D108BD9-81ED-4DB2-BD59-A6C34878D82A}">
                    <a16:rowId xmlns:a16="http://schemas.microsoft.com/office/drawing/2014/main" val="4013386647"/>
                  </a:ext>
                </a:extLst>
              </a:tr>
              <a:tr h="523644">
                <a:tc>
                  <a:txBody>
                    <a:bodyPr/>
                    <a:lstStyle/>
                    <a:p>
                      <a:pPr algn="ctr"/>
                      <a:r>
                        <a:rPr lang="en-US" sz="2400">
                          <a:solidFill>
                            <a:schemeClr val="bg2"/>
                          </a:solidFill>
                        </a:rPr>
                        <a:t>0</a:t>
                      </a:r>
                    </a:p>
                  </a:txBody>
                  <a:tcPr/>
                </a:tc>
                <a:tc>
                  <a:txBody>
                    <a:bodyPr/>
                    <a:lstStyle/>
                    <a:p>
                      <a:pPr algn="ctr"/>
                      <a:r>
                        <a:rPr lang="en-US" sz="2400">
                          <a:solidFill>
                            <a:schemeClr val="bg2"/>
                          </a:solidFill>
                        </a:rPr>
                        <a:t>1</a:t>
                      </a:r>
                    </a:p>
                  </a:txBody>
                  <a:tcPr/>
                </a:tc>
                <a:tc>
                  <a:txBody>
                    <a:bodyPr/>
                    <a:lstStyle/>
                    <a:p>
                      <a:pPr algn="ctr"/>
                      <a:r>
                        <a:rPr lang="en-US" sz="2400">
                          <a:solidFill>
                            <a:schemeClr val="bg2"/>
                          </a:solidFill>
                        </a:rPr>
                        <a:t>0</a:t>
                      </a:r>
                    </a:p>
                  </a:txBody>
                  <a:tcPr/>
                </a:tc>
                <a:extLst>
                  <a:ext uri="{0D108BD9-81ED-4DB2-BD59-A6C34878D82A}">
                    <a16:rowId xmlns:a16="http://schemas.microsoft.com/office/drawing/2014/main" val="2255834151"/>
                  </a:ext>
                </a:extLst>
              </a:tr>
              <a:tr h="523644">
                <a:tc>
                  <a:txBody>
                    <a:bodyPr/>
                    <a:lstStyle/>
                    <a:p>
                      <a:pPr algn="ctr"/>
                      <a:r>
                        <a:rPr lang="en-US" sz="2400">
                          <a:solidFill>
                            <a:schemeClr val="bg2"/>
                          </a:solidFill>
                        </a:rPr>
                        <a:t>1</a:t>
                      </a:r>
                    </a:p>
                  </a:txBody>
                  <a:tcPr/>
                </a:tc>
                <a:tc>
                  <a:txBody>
                    <a:bodyPr/>
                    <a:lstStyle/>
                    <a:p>
                      <a:pPr algn="ctr"/>
                      <a:r>
                        <a:rPr lang="en-US" sz="2400">
                          <a:solidFill>
                            <a:schemeClr val="bg2"/>
                          </a:solidFill>
                        </a:rPr>
                        <a:t>0</a:t>
                      </a:r>
                    </a:p>
                  </a:txBody>
                  <a:tcPr/>
                </a:tc>
                <a:tc>
                  <a:txBody>
                    <a:bodyPr/>
                    <a:lstStyle/>
                    <a:p>
                      <a:pPr algn="ctr"/>
                      <a:r>
                        <a:rPr lang="en-US" sz="2400">
                          <a:solidFill>
                            <a:schemeClr val="bg2"/>
                          </a:solidFill>
                        </a:rPr>
                        <a:t>0</a:t>
                      </a:r>
                    </a:p>
                  </a:txBody>
                  <a:tcPr/>
                </a:tc>
                <a:extLst>
                  <a:ext uri="{0D108BD9-81ED-4DB2-BD59-A6C34878D82A}">
                    <a16:rowId xmlns:a16="http://schemas.microsoft.com/office/drawing/2014/main" val="3415309717"/>
                  </a:ext>
                </a:extLst>
              </a:tr>
              <a:tr h="523644">
                <a:tc>
                  <a:txBody>
                    <a:bodyPr/>
                    <a:lstStyle/>
                    <a:p>
                      <a:pPr algn="ctr"/>
                      <a:r>
                        <a:rPr lang="en-US" sz="2400">
                          <a:solidFill>
                            <a:schemeClr val="bg2"/>
                          </a:solidFill>
                        </a:rPr>
                        <a:t>1</a:t>
                      </a:r>
                    </a:p>
                  </a:txBody>
                  <a:tcPr/>
                </a:tc>
                <a:tc>
                  <a:txBody>
                    <a:bodyPr/>
                    <a:lstStyle/>
                    <a:p>
                      <a:pPr algn="ctr"/>
                      <a:r>
                        <a:rPr lang="en-US" sz="2400">
                          <a:solidFill>
                            <a:schemeClr val="bg2"/>
                          </a:solidFill>
                        </a:rPr>
                        <a:t>1</a:t>
                      </a:r>
                    </a:p>
                  </a:txBody>
                  <a:tcPr/>
                </a:tc>
                <a:tc>
                  <a:txBody>
                    <a:bodyPr/>
                    <a:lstStyle/>
                    <a:p>
                      <a:pPr algn="ctr"/>
                      <a:r>
                        <a:rPr lang="en-US" sz="2400">
                          <a:solidFill>
                            <a:schemeClr val="bg2"/>
                          </a:solidFill>
                        </a:rPr>
                        <a:t>1</a:t>
                      </a:r>
                    </a:p>
                  </a:txBody>
                  <a:tcPr/>
                </a:tc>
                <a:extLst>
                  <a:ext uri="{0D108BD9-81ED-4DB2-BD59-A6C34878D82A}">
                    <a16:rowId xmlns:a16="http://schemas.microsoft.com/office/drawing/2014/main" val="342215881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B7DB61-BA2B-904D-8FBD-D746522BB9A2}"/>
                  </a:ext>
                </a:extLst>
              </p:cNvPr>
              <p:cNvSpPr txBox="1"/>
              <p:nvPr/>
            </p:nvSpPr>
            <p:spPr>
              <a:xfrm>
                <a:off x="235200" y="3020719"/>
                <a:ext cx="4686835" cy="923330"/>
              </a:xfrm>
              <a:prstGeom prst="rect">
                <a:avLst/>
              </a:prstGeom>
              <a:noFill/>
            </p:spPr>
            <p:txBody>
              <a:bodyPr wrap="square" lIns="0" tIns="0" rIns="0" bIns="0" rtlCol="0">
                <a:spAutoFit/>
              </a:bodyPr>
              <a:lstStyle/>
              <a:p>
                <a:pPr>
                  <a:lnSpc>
                    <a:spcPct val="150000"/>
                  </a:lnSpc>
                </a:pPr>
                <a14:m>
                  <m:oMath xmlns:m="http://schemas.openxmlformats.org/officeDocument/2006/math">
                    <m:r>
                      <a:rPr lang="en-US" sz="2000" b="0" i="1">
                        <a:latin typeface="Cambria Math" panose="02040503050406030204" pitchFamily="18" charset="0"/>
                      </a:rPr>
                      <m:t>𝑜𝑢𝑡𝑝𝑢𝑡</m:t>
                    </m:r>
                    <m:r>
                      <a:rPr lang="en-US" sz="2000" b="0" i="1">
                        <a:latin typeface="Cambria Math" panose="02040503050406030204" pitchFamily="18" charset="0"/>
                      </a:rPr>
                      <m:t>=</m:t>
                    </m:r>
                    <m:r>
                      <a:rPr lang="en-US" sz="2000" b="0" i="1">
                        <a:latin typeface="Cambria Math" panose="02040503050406030204" pitchFamily="18" charset="0"/>
                      </a:rPr>
                      <m:t>𝐴𝑐𝑡𝑖𝑣𝑎𝑡𝑖𝑜𝑛</m:t>
                    </m:r>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0</m:t>
                        </m:r>
                      </m:sub>
                    </m:sSub>
                    <m:r>
                      <a:rPr lang="en-US" sz="2000" b="0" i="1">
                        <a:latin typeface="Cambria Math" panose="02040503050406030204" pitchFamily="18" charset="0"/>
                      </a:rPr>
                      <m:t>+ </m:t>
                    </m:r>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1</m:t>
                        </m:r>
                      </m:sub>
                    </m:sSub>
                    <m:r>
                      <a:rPr lang="en-US" sz="2000" b="0" i="0">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2</m:t>
                        </m:r>
                      </m:sub>
                    </m:sSub>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2</m:t>
                        </m:r>
                      </m:sub>
                    </m:sSub>
                  </m:oMath>
                </a14:m>
                <a:r>
                  <a:rPr lang="en-US" sz="2000"/>
                  <a:t>)</a:t>
                </a:r>
              </a:p>
              <a:p>
                <a:pPr>
                  <a:lnSpc>
                    <a:spcPct val="150000"/>
                  </a:lnSpc>
                </a:pPr>
                <a14:m>
                  <m:oMathPara xmlns:m="http://schemas.openxmlformats.org/officeDocument/2006/math">
                    <m:oMathParaPr>
                      <m:jc m:val="left"/>
                    </m:oMathParaPr>
                    <m:oMath xmlns:m="http://schemas.openxmlformats.org/officeDocument/2006/math">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𝜎</m:t>
                      </m:r>
                      <m:r>
                        <a:rPr lang="en-US" sz="2000" b="0" i="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0</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r>
                        <m:rPr>
                          <m:nor/>
                        </m:rPr>
                        <a:rPr lang="en-US" sz="2000"/>
                        <m:t>)</m:t>
                      </m:r>
                    </m:oMath>
                  </m:oMathPara>
                </a14:m>
                <a:endParaRPr lang="en-US" sz="2000"/>
              </a:p>
            </p:txBody>
          </p:sp>
        </mc:Choice>
        <mc:Fallback xmlns="">
          <p:sp>
            <p:nvSpPr>
              <p:cNvPr id="8" name="TextBox 7">
                <a:extLst>
                  <a:ext uri="{FF2B5EF4-FFF2-40B4-BE49-F238E27FC236}">
                    <a16:creationId xmlns:a16="http://schemas.microsoft.com/office/drawing/2014/main" id="{E9B7DB61-BA2B-904D-8FBD-D746522BB9A2}"/>
                  </a:ext>
                </a:extLst>
              </p:cNvPr>
              <p:cNvSpPr txBox="1">
                <a:spLocks noRot="1" noChangeAspect="1" noMove="1" noResize="1" noEditPoints="1" noAdjustHandles="1" noChangeArrowheads="1" noChangeShapeType="1" noTextEdit="1"/>
              </p:cNvSpPr>
              <p:nvPr/>
            </p:nvSpPr>
            <p:spPr>
              <a:xfrm>
                <a:off x="235200" y="3020719"/>
                <a:ext cx="4686835" cy="923330"/>
              </a:xfrm>
              <a:prstGeom prst="rect">
                <a:avLst/>
              </a:prstGeom>
              <a:blipFill>
                <a:blip r:embed="rId3"/>
                <a:stretch>
                  <a:fillRect l="-2162" b="-540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E70E950-5C1B-0B4D-8F95-DA0D01B247F2}"/>
              </a:ext>
            </a:extLst>
          </p:cNvPr>
          <p:cNvSpPr txBox="1"/>
          <p:nvPr/>
        </p:nvSpPr>
        <p:spPr>
          <a:xfrm>
            <a:off x="5092119" y="922688"/>
            <a:ext cx="3909270" cy="958596"/>
          </a:xfrm>
          <a:prstGeom prst="rect">
            <a:avLst/>
          </a:prstGeom>
          <a:solidFill>
            <a:srgbClr val="FFC000"/>
          </a:solidFill>
        </p:spPr>
        <p:txBody>
          <a:bodyPr wrap="square" rtlCol="0">
            <a:spAutoFit/>
          </a:bodyPr>
          <a:lstStyle/>
          <a:p>
            <a:pPr>
              <a:lnSpc>
                <a:spcPct val="150000"/>
              </a:lnSpc>
            </a:pPr>
            <a:r>
              <a:rPr lang="en-US" sz="2000"/>
              <a:t>Hãy tìm w</a:t>
            </a:r>
            <a:r>
              <a:rPr lang="en-US" sz="2000" baseline="-25000"/>
              <a:t>0</a:t>
            </a:r>
            <a:r>
              <a:rPr lang="en-US" sz="2000"/>
              <a:t>, w</a:t>
            </a:r>
            <a:r>
              <a:rPr lang="en-US" sz="2000" baseline="-25000"/>
              <a:t>1</a:t>
            </a:r>
            <a:r>
              <a:rPr lang="en-US" sz="2000"/>
              <a:t>, w</a:t>
            </a:r>
            <a:r>
              <a:rPr lang="en-US" sz="2000" baseline="-25000"/>
              <a:t>2</a:t>
            </a:r>
            <a:r>
              <a:rPr lang="en-US" sz="2000"/>
              <a:t> để output mô phỏng đúng hàm logic AND!</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C5441E1-2BEB-514D-8481-558E4222FDA0}"/>
                  </a:ext>
                </a:extLst>
              </p:cNvPr>
              <p:cNvSpPr/>
              <p:nvPr/>
            </p:nvSpPr>
            <p:spPr>
              <a:xfrm>
                <a:off x="119898" y="4042279"/>
                <a:ext cx="4038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m:oMathPara>
                </a14:m>
                <a:endParaRPr lang="en-US" sz="2000"/>
              </a:p>
            </p:txBody>
          </p:sp>
        </mc:Choice>
        <mc:Fallback xmlns="">
          <p:sp>
            <p:nvSpPr>
              <p:cNvPr id="3" name="Rectangle 2">
                <a:extLst>
                  <a:ext uri="{FF2B5EF4-FFF2-40B4-BE49-F238E27FC236}">
                    <a16:creationId xmlns:a16="http://schemas.microsoft.com/office/drawing/2014/main" id="{5C5441E1-2BEB-514D-8481-558E4222FDA0}"/>
                  </a:ext>
                </a:extLst>
              </p:cNvPr>
              <p:cNvSpPr>
                <a:spLocks noRot="1" noChangeAspect="1" noMove="1" noResize="1" noEditPoints="1" noAdjustHandles="1" noChangeArrowheads="1" noChangeShapeType="1" noTextEdit="1"/>
              </p:cNvSpPr>
              <p:nvPr/>
            </p:nvSpPr>
            <p:spPr>
              <a:xfrm>
                <a:off x="119898" y="4042279"/>
                <a:ext cx="403828" cy="400110"/>
              </a:xfrm>
              <a:prstGeom prst="rect">
                <a:avLst/>
              </a:prstGeom>
              <a:blipFill>
                <a:blip r:embed="rId4"/>
                <a:stretch>
                  <a:fillRect t="-3030" b="-30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484E9E-89A7-074A-AF99-73A0884FE13D}"/>
              </a:ext>
            </a:extLst>
          </p:cNvPr>
          <p:cNvSpPr txBox="1"/>
          <p:nvPr/>
        </p:nvSpPr>
        <p:spPr>
          <a:xfrm>
            <a:off x="430306" y="4088445"/>
            <a:ext cx="2396810" cy="338554"/>
          </a:xfrm>
          <a:prstGeom prst="rect">
            <a:avLst/>
          </a:prstGeom>
          <a:noFill/>
        </p:spPr>
        <p:txBody>
          <a:bodyPr wrap="none" rtlCol="0">
            <a:spAutoFit/>
          </a:bodyPr>
          <a:lstStyle/>
          <a:p>
            <a:r>
              <a:rPr lang="en-US" sz="1600"/>
              <a:t>gọi là output hypothesis </a:t>
            </a:r>
          </a:p>
        </p:txBody>
      </p:sp>
    </p:spTree>
    <p:extLst>
      <p:ext uri="{BB962C8B-B14F-4D97-AF65-F5344CB8AC3E}">
        <p14:creationId xmlns:p14="http://schemas.microsoft.com/office/powerpoint/2010/main" val="230112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Có nhất thiết phải code lại</a:t>
            </a:r>
            <a:br>
              <a:rPr lang="en"/>
            </a:br>
            <a:r>
              <a:rPr lang="en"/>
              <a:t>mạng neural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921B-72FC-B745-A2E1-021BEDD7C60A}"/>
              </a:ext>
            </a:extLst>
          </p:cNvPr>
          <p:cNvSpPr>
            <a:spLocks noGrp="1"/>
          </p:cNvSpPr>
          <p:nvPr>
            <p:ph type="title"/>
          </p:nvPr>
        </p:nvSpPr>
        <p:spPr/>
        <p:txBody>
          <a:bodyPr/>
          <a:lstStyle/>
          <a:p>
            <a:r>
              <a:rPr lang="en-US"/>
              <a:t>Một số quy ước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B9CC122-7BCC-D648-81D2-208FAF1D494F}"/>
                  </a:ext>
                </a:extLst>
              </p:cNvPr>
              <p:cNvSpPr>
                <a:spLocks noGrp="1"/>
              </p:cNvSpPr>
              <p:nvPr>
                <p:ph type="body" idx="1"/>
              </p:nvPr>
            </p:nvSpPr>
            <p:spPr/>
            <p:txBody>
              <a:bodyPr/>
              <a:lstStyle/>
              <a:p>
                <a:pPr>
                  <a:spcBef>
                    <a:spcPts val="600"/>
                  </a:spcBef>
                  <a:buFont typeface="+mj-lt"/>
                  <a:buAutoNum type="arabicPeriod"/>
                </a:pPr>
                <a:r>
                  <a:rPr lang="en-US"/>
                  <a:t>Tập dữ liệu gồm mảng N cặp input, output </a:t>
                </a:r>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𝑥</m:t>
                            </m:r>
                          </m:e>
                        </m:acc>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𝑦</m:t>
                            </m:r>
                          </m:e>
                        </m:acc>
                      </m:e>
                      <m:sub>
                        <m:r>
                          <a:rPr lang="en-US" b="0" i="1">
                            <a:latin typeface="Cambria Math" panose="02040503050406030204" pitchFamily="18" charset="0"/>
                          </a:rPr>
                          <m:t>𝑖</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panose="02040503050406030204" pitchFamily="18" charset="0"/>
                              </a:rPr>
                              <m:t>𝑥</m:t>
                            </m:r>
                          </m:e>
                        </m:acc>
                      </m:e>
                      <m:sub>
                        <m:r>
                          <a:rPr lang="en-US" b="0" i="1">
                            <a:latin typeface="Cambria Math" panose="02040503050406030204" pitchFamily="18" charset="0"/>
                          </a:rPr>
                          <m:t>𝑖</m:t>
                        </m:r>
                      </m:sub>
                    </m:sSub>
                  </m:oMath>
                </a14:m>
                <a:r>
                  <a:rPr lang="en-US"/>
                  <a:t> là input,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panose="02040503050406030204" pitchFamily="18" charset="0"/>
                              </a:rPr>
                              <m:t>𝑦</m:t>
                            </m:r>
                          </m:e>
                        </m:acc>
                      </m:e>
                      <m:sub>
                        <m:r>
                          <a:rPr lang="en-US" b="0" i="1">
                            <a:latin typeface="Cambria Math" panose="02040503050406030204" pitchFamily="18" charset="0"/>
                          </a:rPr>
                          <m:t>𝑖</m:t>
                        </m:r>
                      </m:sub>
                    </m:sSub>
                  </m:oMath>
                </a14:m>
                <a:r>
                  <a:rPr lang="en-US"/>
                  <a:t>là output. Gọi tập này là </a:t>
                </a:r>
                <a14:m>
                  <m:oMath xmlns:m="http://schemas.openxmlformats.org/officeDocument/2006/math">
                    <m:r>
                      <a:rPr lang="en-US" b="0" i="1">
                        <a:latin typeface="Cambria Math" panose="02040503050406030204" pitchFamily="18" charset="0"/>
                      </a:rPr>
                      <m:t>𝑋</m:t>
                    </m:r>
                    <m:r>
                      <a:rPr lang="en-US" b="0"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Sub>
                          </m:e>
                        </m:d>
                        <m:r>
                          <a:rPr lang="en-US" b="0"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a:latin typeface="Cambria Math" panose="02040503050406030204" pitchFamily="18" charset="0"/>
                              </a:rPr>
                              <m:t>𝑁</m:t>
                            </m:r>
                            <m:r>
                              <a:rPr lang="en-US" b="0"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a:latin typeface="Cambria Math" panose="02040503050406030204" pitchFamily="18" charset="0"/>
                              </a:rPr>
                              <m:t>𝑁</m:t>
                            </m:r>
                          </m:sub>
                        </m:sSub>
                        <m:r>
                          <a:rPr lang="en-US" b="0" i="1">
                            <a:latin typeface="Cambria Math" panose="02040503050406030204" pitchFamily="18" charset="0"/>
                          </a:rPr>
                          <m:t>)</m:t>
                        </m:r>
                      </m:e>
                    </m:d>
                  </m:oMath>
                </a14:m>
                <a:r>
                  <a:rPr lang="en-US"/>
                  <a:t> . Tập dữ lieu huấn luyện</a:t>
                </a:r>
              </a:p>
              <a:p>
                <a:pPr>
                  <a:spcBef>
                    <a:spcPts val="600"/>
                  </a:spcBef>
                  <a:buFont typeface="+mj-lt"/>
                  <a:buAutoNum type="arabicPeriod"/>
                </a:pPr>
                <a:endParaRPr lang="en-US" i="1">
                  <a:latin typeface="Cambria Math" panose="02040503050406030204" pitchFamily="18" charset="0"/>
                  <a:ea typeface="Cambria Math" panose="02040503050406030204" pitchFamily="18" charset="0"/>
                </a:endParaRPr>
              </a:p>
              <a:p>
                <a:pPr>
                  <a:spcBef>
                    <a:spcPts val="600"/>
                  </a:spcBef>
                  <a:buFont typeface="+mj-lt"/>
                  <a:buAutoNum type="arabicPeriod"/>
                </a:pP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oMath>
                </a14:m>
                <a:r>
                  <a:rPr lang="en-US"/>
                  <a:t> là tập các tham số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𝑖𝑗</m:t>
                        </m:r>
                      </m:sub>
                    </m:sSub>
                  </m:oMath>
                </a14:m>
                <a:r>
                  <a:rPr lang="en-US"/>
                  <a:t> cần được điều chỉnh lại sau mỗi lần huấn luyện.</a:t>
                </a:r>
              </a:p>
              <a:p>
                <a:pPr lvl="1">
                  <a:spcBef>
                    <a:spcPts val="6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a:t> nối node </a:t>
                </a:r>
                <a:r>
                  <a:rPr lang="en-US" i="1">
                    <a:latin typeface="Cambria Math" panose="02040503050406030204" pitchFamily="18" charset="0"/>
                    <a:ea typeface="Cambria Math" panose="02040503050406030204" pitchFamily="18" charset="0"/>
                  </a:rPr>
                  <a:t>i</a:t>
                </a:r>
                <a:r>
                  <a:rPr lang="en-US"/>
                  <a:t> vào node </a:t>
                </a:r>
                <a:r>
                  <a:rPr lang="en-US" i="1">
                    <a:latin typeface="Cambria Math" panose="02040503050406030204" pitchFamily="18" charset="0"/>
                    <a:ea typeface="Cambria Math" panose="02040503050406030204" pitchFamily="18" charset="0"/>
                  </a:rPr>
                  <a:t>j </a:t>
                </a:r>
              </a:p>
              <a:p>
                <a:pPr lvl="1">
                  <a:spcBef>
                    <a:spcPts val="600"/>
                  </a:spcBef>
                </a:pPr>
                <a:r>
                  <a:rPr lang="en-US" i="1">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𝑤</m:t>
                        </m:r>
                      </m:e>
                      <m:sub>
                        <m:r>
                          <a:rPr lang="en-US" b="0" i="1">
                            <a:latin typeface="Cambria Math" panose="02040503050406030204" pitchFamily="18" charset="0"/>
                            <a:ea typeface="Cambria Math" panose="02040503050406030204" pitchFamily="18" charset="0"/>
                          </a:rPr>
                          <m:t>0</m:t>
                        </m:r>
                        <m:r>
                          <a:rPr lang="en-US" b="0" i="1">
                            <a:latin typeface="Cambria Math" panose="02040503050406030204" pitchFamily="18" charset="0"/>
                            <a:ea typeface="Cambria Math" panose="02040503050406030204" pitchFamily="18" charset="0"/>
                          </a:rPr>
                          <m:t>𝑗</m:t>
                        </m:r>
                      </m:sub>
                    </m:sSub>
                  </m:oMath>
                </a14:m>
                <a:r>
                  <a:rPr lang="en-US"/>
                  <a:t> là bias tạo chênh lệch</a:t>
                </a:r>
                <a:br>
                  <a:rPr lang="en-US"/>
                </a:br>
                <a:endParaRPr lang="en-US"/>
              </a:p>
              <a:p>
                <a:pPr>
                  <a:spcBef>
                    <a:spcPts val="600"/>
                  </a:spcBef>
                  <a:buFont typeface="+mj-lt"/>
                  <a:buAutoNum type="arabicPeriod"/>
                </a:pPr>
                <a:r>
                  <a:rPr lang="en-US"/>
                  <a:t>Error function, </a:t>
                </a:r>
                <a14:m>
                  <m:oMath xmlns:m="http://schemas.openxmlformats.org/officeDocument/2006/math">
                    <m:r>
                      <a:rPr lang="en-US" b="0" i="1">
                        <a:latin typeface="Cambria Math" panose="02040503050406030204" pitchFamily="18" charset="0"/>
                      </a:rPr>
                      <m:t>𝐸</m:t>
                    </m:r>
                    <m:d>
                      <m:dPr>
                        <m:ctrlPr>
                          <a:rPr lang="en-US" b="0" i="1">
                            <a:latin typeface="Cambria Math" panose="02040503050406030204" pitchFamily="18" charset="0"/>
                          </a:rPr>
                        </m:ctrlPr>
                      </m:dPr>
                      <m:e>
                        <m:r>
                          <a:rPr lang="en-US" b="0" i="1">
                            <a:latin typeface="Cambria Math" panose="02040503050406030204" pitchFamily="18" charset="0"/>
                          </a:rPr>
                          <m:t>𝑋</m:t>
                        </m:r>
                        <m:r>
                          <a:rPr lang="en-US" b="0" i="1">
                            <a:latin typeface="Cambria Math" panose="02040503050406030204" pitchFamily="18" charset="0"/>
                          </a:rPr>
                          <m:t>, </m:t>
                        </m:r>
                        <m:r>
                          <a:rPr lang="en-US" b="0" i="1">
                            <a:latin typeface="Cambria Math" panose="02040503050406030204" pitchFamily="18" charset="0"/>
                            <a:ea typeface="Cambria Math" panose="02040503050406030204" pitchFamily="18" charset="0"/>
                          </a:rPr>
                          <m:t>𝜃</m:t>
                        </m:r>
                      </m:e>
                    </m:d>
                  </m:oMath>
                </a14:m>
                <a:r>
                  <a:rPr lang="en-US"/>
                  <a:t> là sai khác giữa đầu ra mong đợi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a:latin typeface="Cambria Math" panose="02040503050406030204" pitchFamily="18" charset="0"/>
                              </a:rPr>
                              <m:t>𝑦</m:t>
                            </m:r>
                          </m:e>
                        </m:acc>
                      </m:e>
                      <m:sub>
                        <m:r>
                          <a:rPr lang="en-US" b="0" i="1">
                            <a:latin typeface="Cambria Math" panose="02040503050406030204" pitchFamily="18" charset="0"/>
                          </a:rPr>
                          <m:t>𝑖</m:t>
                        </m:r>
                      </m:sub>
                    </m:sSub>
                  </m:oMath>
                </a14:m>
                <a:r>
                  <a:rPr lang="en-US"/>
                  <a:t> so với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b="0" i="1">
                                    <a:latin typeface="Cambria Math" panose="02040503050406030204" pitchFamily="18" charset="0"/>
                                  </a:rPr>
                                  <m:t>𝑦</m:t>
                                </m:r>
                              </m:e>
                            </m:acc>
                          </m:e>
                        </m:acc>
                      </m:e>
                      <m:sub>
                        <m:r>
                          <a:rPr lang="en-US" b="0" i="1">
                            <a:latin typeface="Cambria Math" panose="02040503050406030204" pitchFamily="18" charset="0"/>
                          </a:rPr>
                          <m:t>𝑖</m:t>
                        </m:r>
                      </m:sub>
                    </m:sSub>
                  </m:oMath>
                </a14:m>
                <a:r>
                  <a:rPr lang="en-US"/>
                  <a:t> </a:t>
                </a:r>
              </a:p>
            </p:txBody>
          </p:sp>
        </mc:Choice>
        <mc:Fallback xmlns="">
          <p:sp>
            <p:nvSpPr>
              <p:cNvPr id="3" name="Text Placeholder 2">
                <a:extLst>
                  <a:ext uri="{FF2B5EF4-FFF2-40B4-BE49-F238E27FC236}">
                    <a16:creationId xmlns:a16="http://schemas.microsoft.com/office/drawing/2014/main" id="{6B9CC122-7BCC-D648-81D2-208FAF1D494F}"/>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4582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D3F0-91FF-6444-8CAA-8D08230E237F}"/>
              </a:ext>
            </a:extLst>
          </p:cNvPr>
          <p:cNvSpPr>
            <a:spLocks noGrp="1"/>
          </p:cNvSpPr>
          <p:nvPr>
            <p:ph type="title"/>
          </p:nvPr>
        </p:nvSpPr>
        <p:spPr/>
        <p:txBody>
          <a:bodyPr/>
          <a:lstStyle/>
          <a:p>
            <a:r>
              <a:rPr lang="en-US"/>
              <a:t>Huấn luyện 1 perceptron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84FA6F-0645-654B-B3D3-F5CC9218344C}"/>
                  </a:ext>
                </a:extLst>
              </p:cNvPr>
              <p:cNvSpPr>
                <a:spLocks noGrp="1"/>
              </p:cNvSpPr>
              <p:nvPr>
                <p:ph type="body" idx="1"/>
              </p:nvPr>
            </p:nvSpPr>
            <p:spPr>
              <a:xfrm>
                <a:off x="53788" y="816554"/>
                <a:ext cx="8969188" cy="1702155"/>
              </a:xfrm>
            </p:spPr>
            <p:txBody>
              <a:bodyPr/>
              <a:lstStyle/>
              <a:p>
                <a:pPr marL="114300" indent="0">
                  <a:buNone/>
                </a:pPr>
                <a:r>
                  <a:rPr lang="en-US" sz="1600"/>
                  <a:t>Là một quá trình lặp lại 2 bước qua nhiều epochs</a:t>
                </a:r>
              </a:p>
              <a:p>
                <a:r>
                  <a:rPr lang="en-US" sz="1600"/>
                  <a:t>Feed Forward       để từ đầu vào </a:t>
                </a:r>
                <a14:m>
                  <m:oMath xmlns:m="http://schemas.openxmlformats.org/officeDocument/2006/math">
                    <m:acc>
                      <m:accPr>
                        <m:chr m:val="⃗"/>
                        <m:ctrlPr>
                          <a:rPr lang="en-US" sz="1600" i="1">
                            <a:latin typeface="Cambria Math" panose="02040503050406030204" pitchFamily="18" charset="0"/>
                          </a:rPr>
                        </m:ctrlPr>
                      </m:accPr>
                      <m:e>
                        <m:r>
                          <a:rPr lang="en-US" sz="1600" b="0" i="1">
                            <a:latin typeface="Cambria Math" panose="02040503050406030204" pitchFamily="18" charset="0"/>
                          </a:rPr>
                          <m:t>𝑥</m:t>
                        </m:r>
                      </m:e>
                    </m:acc>
                  </m:oMath>
                </a14:m>
                <a:r>
                  <a:rPr lang="en-US" sz="1600"/>
                  <a:t> đi qua perceptrons tính ra </a:t>
                </a:r>
                <a14:m>
                  <m:oMath xmlns:m="http://schemas.openxmlformats.org/officeDocument/2006/math">
                    <m:acc>
                      <m:accPr>
                        <m:chr m:val="⃗"/>
                        <m:ctrlPr>
                          <a:rPr lang="en-US" sz="1600" i="1">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b="0" i="1">
                                <a:latin typeface="Cambria Math" panose="02040503050406030204" pitchFamily="18" charset="0"/>
                              </a:rPr>
                              <m:t>𝑦</m:t>
                            </m:r>
                          </m:e>
                        </m:acc>
                      </m:e>
                    </m:acc>
                  </m:oMath>
                </a14:m>
                <a:r>
                  <a:rPr lang="en-US" sz="1600"/>
                  <a:t> output hypothesis</a:t>
                </a:r>
                <a:br>
                  <a:rPr lang="en-US" sz="1600"/>
                </a:br>
                <a:endParaRPr lang="en-US" sz="1600"/>
              </a:p>
              <a:p>
                <a:r>
                  <a:rPr lang="en-US" sz="1600"/>
                  <a:t>Back propagation       để tính hàm sai lệch, loss function </a:t>
                </a:r>
                <a:r>
                  <a:rPr lang="en-US" sz="1600">
                    <a:sym typeface="Wingdings" pitchFamily="2" charset="2"/>
                  </a:rPr>
                  <a:t> vi phân từng phần của loss function với từng </a:t>
                </a:r>
                <a:endParaRPr lang="en-US" sz="1600"/>
              </a:p>
            </p:txBody>
          </p:sp>
        </mc:Choice>
        <mc:Fallback xmlns="">
          <p:sp>
            <p:nvSpPr>
              <p:cNvPr id="3" name="Text Placeholder 2">
                <a:extLst>
                  <a:ext uri="{FF2B5EF4-FFF2-40B4-BE49-F238E27FC236}">
                    <a16:creationId xmlns:a16="http://schemas.microsoft.com/office/drawing/2014/main" id="{1384FA6F-0645-654B-B3D3-F5CC9218344C}"/>
                  </a:ext>
                </a:extLst>
              </p:cNvPr>
              <p:cNvSpPr>
                <a:spLocks noGrp="1" noRot="1" noChangeAspect="1" noMove="1" noResize="1" noEditPoints="1" noAdjustHandles="1" noChangeArrowheads="1" noChangeShapeType="1" noTextEdit="1"/>
              </p:cNvSpPr>
              <p:nvPr>
                <p:ph type="body" idx="1"/>
              </p:nvPr>
            </p:nvSpPr>
            <p:spPr>
              <a:xfrm>
                <a:off x="53788" y="816554"/>
                <a:ext cx="8969188" cy="1702155"/>
              </a:xfrm>
              <a:blipFill>
                <a:blip r:embed="rId2"/>
                <a:stretch>
                  <a:fillRect r="-28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3D0ED79-6188-5249-9B57-24D618BA694C}"/>
              </a:ext>
            </a:extLst>
          </p:cNvPr>
          <p:cNvSpPr/>
          <p:nvPr/>
        </p:nvSpPr>
        <p:spPr>
          <a:xfrm>
            <a:off x="2286000" y="2810436"/>
            <a:ext cx="1721223" cy="218514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A00405F-AC81-6044-BB43-7E04FE3D0F2D}"/>
              </a:ext>
            </a:extLst>
          </p:cNvPr>
          <p:cNvCxnSpPr>
            <a:cxnSpLocks/>
          </p:cNvCxnSpPr>
          <p:nvPr/>
        </p:nvCxnSpPr>
        <p:spPr>
          <a:xfrm>
            <a:off x="1896035" y="3205581"/>
            <a:ext cx="397597"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6B55F0-4953-8143-AABE-7A1D59EECC68}"/>
                  </a:ext>
                </a:extLst>
              </p:cNvPr>
              <p:cNvSpPr txBox="1"/>
              <p:nvPr/>
            </p:nvSpPr>
            <p:spPr>
              <a:xfrm>
                <a:off x="1053467" y="2866771"/>
                <a:ext cx="887629" cy="668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b="0" i="1">
                              <a:latin typeface="Cambria Math" panose="02040503050406030204" pitchFamily="18" charset="0"/>
                            </a:rPr>
                            <m:t>𝑥</m:t>
                          </m:r>
                        </m:e>
                      </m:acc>
                      <m:r>
                        <a:rPr lang="en-US" sz="1600" b="0" i="0">
                          <a:latin typeface="Cambria Math" panose="02040503050406030204" pitchFamily="18" charset="0"/>
                        </a:rPr>
                        <m:t>=</m:t>
                      </m:r>
                      <m:d>
                        <m:dPr>
                          <m:begChr m:val="["/>
                          <m:endChr m:val="]"/>
                          <m:ctrlPr>
                            <a:rPr lang="en-US" sz="1600" b="0" i="1">
                              <a:latin typeface="Cambria Math" panose="02040503050406030204" pitchFamily="18" charset="0"/>
                            </a:rPr>
                          </m:ctrlPr>
                        </m:dPr>
                        <m:e>
                          <m:eqArr>
                            <m:eqArrPr>
                              <m:ctrlPr>
                                <a:rPr lang="en-US" sz="1600" b="0" i="1">
                                  <a:latin typeface="Cambria Math" panose="02040503050406030204" pitchFamily="18" charset="0"/>
                                </a:rPr>
                              </m:ctrlPr>
                            </m:eqArrPr>
                            <m:e>
                              <m:sSub>
                                <m:sSubPr>
                                  <m:ctrlPr>
                                    <a:rPr lang="en-US" sz="1600" b="0" i="1">
                                      <a:latin typeface="Cambria Math" panose="02040503050406030204" pitchFamily="18" charset="0"/>
                                    </a:rPr>
                                  </m:ctrlPr>
                                </m:sSubPr>
                                <m:e>
                                  <m:eqArr>
                                    <m:eqArrPr>
                                      <m:ctrlPr>
                                        <a:rPr lang="en-US" sz="1600" b="0" i="1">
                                          <a:latin typeface="Cambria Math" panose="02040503050406030204" pitchFamily="18" charset="0"/>
                                        </a:rPr>
                                      </m:ctrlPr>
                                    </m:eqArrPr>
                                    <m:e>
                                      <m:r>
                                        <a:rPr lang="en-US" sz="1600" b="0" i="1">
                                          <a:latin typeface="Cambria Math" panose="02040503050406030204" pitchFamily="18" charset="0"/>
                                        </a:rPr>
                                        <m:t>1</m:t>
                                      </m:r>
                                    </m:e>
                                    <m:e>
                                      <m:r>
                                        <a:rPr lang="en-US" sz="1600" b="0" i="1">
                                          <a:latin typeface="Cambria Math" panose="02040503050406030204" pitchFamily="18" charset="0"/>
                                        </a:rPr>
                                        <m:t>𝑥</m:t>
                                      </m:r>
                                    </m:e>
                                  </m:eqArr>
                                </m:e>
                                <m:sub>
                                  <m:r>
                                    <a:rPr lang="en-US" sz="1600" b="0" i="1">
                                      <a:latin typeface="Cambria Math" panose="02040503050406030204" pitchFamily="18" charset="0"/>
                                    </a:rPr>
                                    <m:t>1</m:t>
                                  </m:r>
                                </m:sub>
                              </m:sSub>
                            </m:e>
                            <m:e>
                              <m:sSub>
                                <m:sSubPr>
                                  <m:ctrlPr>
                                    <a:rPr lang="en-US" sz="160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2</m:t>
                                  </m:r>
                                </m:sub>
                              </m:sSub>
                            </m:e>
                          </m:eqArr>
                        </m:e>
                      </m:d>
                      <m:r>
                        <a:rPr lang="en-US" sz="1600" b="0" i="0">
                          <a:latin typeface="Cambria Math" panose="02040503050406030204" pitchFamily="18" charset="0"/>
                        </a:rPr>
                        <m:t> </m:t>
                      </m:r>
                    </m:oMath>
                  </m:oMathPara>
                </a14:m>
                <a:endParaRPr lang="en-US" sz="1800"/>
              </a:p>
            </p:txBody>
          </p:sp>
        </mc:Choice>
        <mc:Fallback xmlns="">
          <p:sp>
            <p:nvSpPr>
              <p:cNvPr id="8" name="TextBox 7">
                <a:extLst>
                  <a:ext uri="{FF2B5EF4-FFF2-40B4-BE49-F238E27FC236}">
                    <a16:creationId xmlns:a16="http://schemas.microsoft.com/office/drawing/2014/main" id="{3B6B55F0-4953-8143-AABE-7A1D59EECC68}"/>
                  </a:ext>
                </a:extLst>
              </p:cNvPr>
              <p:cNvSpPr txBox="1">
                <a:spLocks noRot="1" noChangeAspect="1" noMove="1" noResize="1" noEditPoints="1" noAdjustHandles="1" noChangeArrowheads="1" noChangeShapeType="1" noTextEdit="1"/>
              </p:cNvSpPr>
              <p:nvPr/>
            </p:nvSpPr>
            <p:spPr>
              <a:xfrm>
                <a:off x="1053467" y="2866771"/>
                <a:ext cx="887629" cy="668709"/>
              </a:xfrm>
              <a:prstGeom prst="rect">
                <a:avLst/>
              </a:prstGeom>
              <a:blipFill>
                <a:blip r:embed="rId3"/>
                <a:stretch>
                  <a:fillRect l="-1408" r="-5634"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2F1DB9-BFCC-014D-9432-6B9C8E981D52}"/>
                  </a:ext>
                </a:extLst>
              </p:cNvPr>
              <p:cNvSpPr txBox="1"/>
              <p:nvPr/>
            </p:nvSpPr>
            <p:spPr>
              <a:xfrm>
                <a:off x="2369623" y="2866771"/>
                <a:ext cx="1506072" cy="794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panose="02040503050406030204" pitchFamily="18" charset="0"/>
                            </a:rPr>
                          </m:ctrlPr>
                        </m:dPr>
                        <m:e>
                          <m:eqArr>
                            <m:eqArrPr>
                              <m:ctrlPr>
                                <a:rPr lang="en-US" sz="1800" b="0" i="1">
                                  <a:latin typeface="Cambria Math" panose="02040503050406030204" pitchFamily="18" charset="0"/>
                                </a:rPr>
                              </m:ctrlPr>
                            </m:eqArrPr>
                            <m:e>
                              <m:r>
                                <a:rPr lang="en-US" sz="1800" b="0" i="1">
                                  <a:latin typeface="Cambria Math" panose="02040503050406030204" pitchFamily="18" charset="0"/>
                                </a:rPr>
                                <m:t>1</m:t>
                              </m:r>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1</m:t>
                                  </m:r>
                                </m:sub>
                              </m:sSub>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2</m:t>
                                  </m:r>
                                </m:sub>
                              </m:sSub>
                            </m:e>
                          </m:eqArr>
                        </m:e>
                      </m:d>
                      <m:r>
                        <m:rPr>
                          <m:sty m:val="p"/>
                        </m:rPr>
                        <a:rPr lang="en-US" sz="1800" b="0" i="0">
                          <a:latin typeface="Cambria Math" panose="02040503050406030204" pitchFamily="18" charset="0"/>
                        </a:rPr>
                        <m:t>dot</m:t>
                      </m:r>
                      <m:d>
                        <m:dPr>
                          <m:begChr m:val="["/>
                          <m:endChr m:val="]"/>
                          <m:ctrlPr>
                            <a:rPr lang="en-US" sz="1800" b="0" i="1">
                              <a:latin typeface="Cambria Math" panose="02040503050406030204" pitchFamily="18" charset="0"/>
                            </a:rPr>
                          </m:ctrlPr>
                        </m:dPr>
                        <m:e>
                          <m:eqArr>
                            <m:eqArrPr>
                              <m:ctrlPr>
                                <a:rPr lang="en-US" sz="1800" b="0" i="1">
                                  <a:latin typeface="Cambria Math" panose="02040503050406030204" pitchFamily="18" charset="0"/>
                                </a:rPr>
                              </m:ctrlPr>
                            </m:eqArrPr>
                            <m:e>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0</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2</m:t>
                                  </m:r>
                                </m:sub>
                              </m:sSub>
                            </m:e>
                          </m:eqArr>
                        </m:e>
                      </m:d>
                    </m:oMath>
                  </m:oMathPara>
                </a14:m>
                <a:endParaRPr lang="en-US"/>
              </a:p>
            </p:txBody>
          </p:sp>
        </mc:Choice>
        <mc:Fallback xmlns="">
          <p:sp>
            <p:nvSpPr>
              <p:cNvPr id="9" name="TextBox 8">
                <a:extLst>
                  <a:ext uri="{FF2B5EF4-FFF2-40B4-BE49-F238E27FC236}">
                    <a16:creationId xmlns:a16="http://schemas.microsoft.com/office/drawing/2014/main" id="{422F1DB9-BFCC-014D-9432-6B9C8E981D52}"/>
                  </a:ext>
                </a:extLst>
              </p:cNvPr>
              <p:cNvSpPr txBox="1">
                <a:spLocks noRot="1" noChangeAspect="1" noMove="1" noResize="1" noEditPoints="1" noAdjustHandles="1" noChangeArrowheads="1" noChangeShapeType="1" noTextEdit="1"/>
              </p:cNvSpPr>
              <p:nvPr/>
            </p:nvSpPr>
            <p:spPr>
              <a:xfrm>
                <a:off x="2369623" y="2866771"/>
                <a:ext cx="1506072" cy="794430"/>
              </a:xfrm>
              <a:prstGeom prst="rect">
                <a:avLst/>
              </a:prstGeom>
              <a:blipFill>
                <a:blip r:embed="rId4"/>
                <a:stretch>
                  <a:fillRect b="-317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731AB79-8A03-0440-89F3-B8B578355379}"/>
              </a:ext>
            </a:extLst>
          </p:cNvPr>
          <p:cNvCxnSpPr>
            <a:cxnSpLocks/>
          </p:cNvCxnSpPr>
          <p:nvPr/>
        </p:nvCxnSpPr>
        <p:spPr>
          <a:xfrm flipV="1">
            <a:off x="4007223" y="3205581"/>
            <a:ext cx="819819" cy="826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728E683-BD3B-4241-83B3-036A14198086}"/>
              </a:ext>
            </a:extLst>
          </p:cNvPr>
          <p:cNvSpPr/>
          <p:nvPr/>
        </p:nvSpPr>
        <p:spPr>
          <a:xfrm>
            <a:off x="4836250" y="2733355"/>
            <a:ext cx="927846" cy="92784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E1D0585-30D4-3347-BB6E-75E4DF3F8741}"/>
                  </a:ext>
                </a:extLst>
              </p:cNvPr>
              <p:cNvSpPr txBox="1"/>
              <p:nvPr/>
            </p:nvSpPr>
            <p:spPr>
              <a:xfrm>
                <a:off x="4937665" y="2944475"/>
                <a:ext cx="727956"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b="0" i="1">
                              <a:latin typeface="Cambria Math" panose="02040503050406030204" pitchFamily="18" charset="0"/>
                            </a:rPr>
                            <m:t>1</m:t>
                          </m:r>
                        </m:num>
                        <m:den>
                          <m:r>
                            <a:rPr lang="en-US" sz="1600" b="0" i="1">
                              <a:latin typeface="Cambria Math" panose="02040503050406030204" pitchFamily="18" charset="0"/>
                            </a:rPr>
                            <m:t>1+</m:t>
                          </m:r>
                          <m:sSup>
                            <m:sSupPr>
                              <m:ctrlPr>
                                <a:rPr lang="en-US" sz="1600" b="0" i="1">
                                  <a:latin typeface="Cambria Math" panose="02040503050406030204" pitchFamily="18" charset="0"/>
                                </a:rPr>
                              </m:ctrlPr>
                            </m:sSupPr>
                            <m:e>
                              <m:r>
                                <a:rPr lang="en-US" sz="1600" b="0" i="1">
                                  <a:latin typeface="Cambria Math" panose="02040503050406030204" pitchFamily="18" charset="0"/>
                                </a:rPr>
                                <m:t>𝑒</m:t>
                              </m:r>
                            </m:e>
                            <m:sup>
                              <m:r>
                                <a:rPr lang="en-US" sz="1600" b="0" i="1">
                                  <a:latin typeface="Cambria Math" panose="02040503050406030204" pitchFamily="18" charset="0"/>
                                </a:rPr>
                                <m:t>−</m:t>
                              </m:r>
                              <m:r>
                                <a:rPr lang="en-US" sz="1600" b="0" i="1">
                                  <a:latin typeface="Cambria Math" panose="02040503050406030204" pitchFamily="18" charset="0"/>
                                </a:rPr>
                                <m:t>𝑧</m:t>
                              </m:r>
                            </m:sup>
                          </m:sSup>
                        </m:den>
                      </m:f>
                    </m:oMath>
                  </m:oMathPara>
                </a14:m>
                <a:endParaRPr lang="en-US" sz="1600"/>
              </a:p>
            </p:txBody>
          </p:sp>
        </mc:Choice>
        <mc:Fallback xmlns="">
          <p:sp>
            <p:nvSpPr>
              <p:cNvPr id="13" name="TextBox 12">
                <a:extLst>
                  <a:ext uri="{FF2B5EF4-FFF2-40B4-BE49-F238E27FC236}">
                    <a16:creationId xmlns:a16="http://schemas.microsoft.com/office/drawing/2014/main" id="{8E1D0585-30D4-3347-BB6E-75E4DF3F8741}"/>
                  </a:ext>
                </a:extLst>
              </p:cNvPr>
              <p:cNvSpPr txBox="1">
                <a:spLocks noRot="1" noChangeAspect="1" noMove="1" noResize="1" noEditPoints="1" noAdjustHandles="1" noChangeArrowheads="1" noChangeShapeType="1" noTextEdit="1"/>
              </p:cNvSpPr>
              <p:nvPr/>
            </p:nvSpPr>
            <p:spPr>
              <a:xfrm>
                <a:off x="4937665" y="2944475"/>
                <a:ext cx="727956" cy="466731"/>
              </a:xfrm>
              <a:prstGeom prst="rect">
                <a:avLst/>
              </a:prstGeom>
              <a:blipFill>
                <a:blip r:embed="rId5"/>
                <a:stretch>
                  <a:fillRect l="-5172" t="-2632" b="-105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06C1295-3223-8444-B6EA-0B62557DF528}"/>
              </a:ext>
            </a:extLst>
          </p:cNvPr>
          <p:cNvCxnSpPr>
            <a:cxnSpLocks/>
            <a:stCxn id="12" idx="6"/>
          </p:cNvCxnSpPr>
          <p:nvPr/>
        </p:nvCxnSpPr>
        <p:spPr>
          <a:xfrm>
            <a:off x="5764096" y="3197278"/>
            <a:ext cx="73055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E24EB3-07B6-4243-A36C-9C63C4A17509}"/>
                  </a:ext>
                </a:extLst>
              </p:cNvPr>
              <p:cNvSpPr txBox="1"/>
              <p:nvPr/>
            </p:nvSpPr>
            <p:spPr>
              <a:xfrm flipH="1">
                <a:off x="6530928" y="3000451"/>
                <a:ext cx="282740" cy="354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e>
                      </m:acc>
                    </m:oMath>
                  </m:oMathPara>
                </a14:m>
                <a:endParaRPr lang="en-US" sz="2000"/>
              </a:p>
            </p:txBody>
          </p:sp>
        </mc:Choice>
        <mc:Fallback xmlns="">
          <p:sp>
            <p:nvSpPr>
              <p:cNvPr id="15" name="TextBox 14">
                <a:extLst>
                  <a:ext uri="{FF2B5EF4-FFF2-40B4-BE49-F238E27FC236}">
                    <a16:creationId xmlns:a16="http://schemas.microsoft.com/office/drawing/2014/main" id="{96E24EB3-07B6-4243-A36C-9C63C4A17509}"/>
                  </a:ext>
                </a:extLst>
              </p:cNvPr>
              <p:cNvSpPr txBox="1">
                <a:spLocks noRot="1" noChangeAspect="1" noMove="1" noResize="1" noEditPoints="1" noAdjustHandles="1" noChangeArrowheads="1" noChangeShapeType="1" noTextEdit="1"/>
              </p:cNvSpPr>
              <p:nvPr/>
            </p:nvSpPr>
            <p:spPr>
              <a:xfrm flipH="1">
                <a:off x="6530928" y="3000451"/>
                <a:ext cx="282740" cy="354777"/>
              </a:xfrm>
              <a:prstGeom prst="rect">
                <a:avLst/>
              </a:prstGeom>
              <a:blipFill>
                <a:blip r:embed="rId6"/>
                <a:stretch>
                  <a:fillRect l="-4167" t="-31034" b="-1724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0D7E87F-8764-CC47-946F-C4A17CD1133D}"/>
              </a:ext>
            </a:extLst>
          </p:cNvPr>
          <p:cNvCxnSpPr>
            <a:cxnSpLocks/>
          </p:cNvCxnSpPr>
          <p:nvPr/>
        </p:nvCxnSpPr>
        <p:spPr>
          <a:xfrm>
            <a:off x="6672298" y="3469341"/>
            <a:ext cx="0" cy="688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2B3A363-1E21-C049-AF14-C540963A6E19}"/>
                  </a:ext>
                </a:extLst>
              </p:cNvPr>
              <p:cNvSpPr/>
              <p:nvPr/>
            </p:nvSpPr>
            <p:spPr>
              <a:xfrm>
                <a:off x="5665621" y="4215731"/>
                <a:ext cx="2296094"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a:latin typeface="Cambria Math" panose="02040503050406030204" pitchFamily="18" charset="0"/>
                        </a:rPr>
                        <m:t>𝐸</m:t>
                      </m:r>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𝑁</m:t>
                          </m:r>
                        </m:den>
                      </m:f>
                      <m:nary>
                        <m:naryPr>
                          <m:chr m:val="∑"/>
                          <m:ctrlPr>
                            <a:rPr lang="en-US" sz="1800" b="0" i="1">
                              <a:latin typeface="Cambria Math" panose="02040503050406030204" pitchFamily="18" charset="0"/>
                            </a:rPr>
                          </m:ctrlPr>
                        </m:naryPr>
                        <m:sub>
                          <m:r>
                            <m:rPr>
                              <m:brk m:alnAt="23"/>
                            </m:rPr>
                            <a:rPr lang="en-US" sz="1800" b="0" i="1">
                              <a:latin typeface="Cambria Math" panose="02040503050406030204" pitchFamily="18" charset="0"/>
                            </a:rPr>
                            <m:t>𝑖</m:t>
                          </m:r>
                          <m:r>
                            <a:rPr lang="en-US" sz="1800" b="0" i="1">
                              <a:latin typeface="Cambria Math" panose="02040503050406030204" pitchFamily="18" charset="0"/>
                            </a:rPr>
                            <m:t>=1</m:t>
                          </m:r>
                        </m:sub>
                        <m:sup>
                          <m:r>
                            <a:rPr lang="en-US" sz="1800" b="0" i="1">
                              <a:latin typeface="Cambria Math" panose="02040503050406030204" pitchFamily="18" charset="0"/>
                            </a:rPr>
                            <m:t>𝑁</m:t>
                          </m:r>
                        </m:sup>
                        <m:e>
                          <m:sSup>
                            <m:sSupPr>
                              <m:ctrlPr>
                                <a:rPr lang="en-US" sz="1800" b="0" i="1">
                                  <a:latin typeface="Cambria Math" panose="02040503050406030204" pitchFamily="18" charset="0"/>
                                </a:rPr>
                              </m:ctrlPr>
                            </m:sSupPr>
                            <m:e>
                              <m:r>
                                <a:rPr lang="en-US" sz="1800" b="0" i="1">
                                  <a:latin typeface="Cambria Math" panose="02040503050406030204" pitchFamily="18" charset="0"/>
                                </a:rPr>
                                <m:t>(</m:t>
                              </m:r>
                              <m:sSub>
                                <m:sSubPr>
                                  <m:ctrlPr>
                                    <a:rPr lang="en-US" sz="1800" b="0" i="1">
                                      <a:latin typeface="Cambria Math" panose="02040503050406030204" pitchFamily="18" charset="0"/>
                                    </a:rPr>
                                  </m:ctrlPr>
                                </m:sSub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𝑦</m:t>
                                      </m:r>
                                    </m:e>
                                  </m:acc>
                                </m:e>
                                <m:sub>
                                  <m:r>
                                    <a:rPr lang="en-US" sz="1800" b="0" i="1">
                                      <a:latin typeface="Cambria Math" panose="02040503050406030204" pitchFamily="18" charset="0"/>
                                    </a:rPr>
                                    <m:t>𝑖</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𝑦</m:t>
                                  </m:r>
                                </m:e>
                                <m:sub>
                                  <m:r>
                                    <a:rPr lang="en-US" sz="1800" b="0" i="1">
                                      <a:latin typeface="Cambria Math" panose="02040503050406030204" pitchFamily="18" charset="0"/>
                                    </a:rPr>
                                    <m:t>𝑖</m:t>
                                  </m:r>
                                </m:sub>
                              </m:sSub>
                              <m:r>
                                <a:rPr lang="en-US" sz="1800" b="0" i="1">
                                  <a:latin typeface="Cambria Math" panose="02040503050406030204" pitchFamily="18" charset="0"/>
                                </a:rPr>
                                <m:t> )</m:t>
                              </m:r>
                            </m:e>
                            <m:sup>
                              <m:r>
                                <a:rPr lang="en-US" sz="1800" b="0" i="1">
                                  <a:latin typeface="Cambria Math" panose="02040503050406030204" pitchFamily="18" charset="0"/>
                                </a:rPr>
                                <m:t>2</m:t>
                              </m:r>
                            </m:sup>
                          </m:sSup>
                        </m:e>
                      </m:nary>
                    </m:oMath>
                  </m:oMathPara>
                </a14:m>
                <a:endParaRPr lang="en-US" sz="1800"/>
              </a:p>
            </p:txBody>
          </p:sp>
        </mc:Choice>
        <mc:Fallback xmlns="">
          <p:sp>
            <p:nvSpPr>
              <p:cNvPr id="19" name="Rectangle 18">
                <a:extLst>
                  <a:ext uri="{FF2B5EF4-FFF2-40B4-BE49-F238E27FC236}">
                    <a16:creationId xmlns:a16="http://schemas.microsoft.com/office/drawing/2014/main" id="{02B3A363-1E21-C049-AF14-C540963A6E19}"/>
                  </a:ext>
                </a:extLst>
              </p:cNvPr>
              <p:cNvSpPr>
                <a:spLocks noRot="1" noChangeAspect="1" noMove="1" noResize="1" noEditPoints="1" noAdjustHandles="1" noChangeArrowheads="1" noChangeShapeType="1" noTextEdit="1"/>
              </p:cNvSpPr>
              <p:nvPr/>
            </p:nvSpPr>
            <p:spPr>
              <a:xfrm>
                <a:off x="5665621" y="4215731"/>
                <a:ext cx="2296094" cy="871264"/>
              </a:xfrm>
              <a:prstGeom prst="rect">
                <a:avLst/>
              </a:prstGeom>
              <a:blipFill>
                <a:blip r:embed="rId7"/>
                <a:stretch>
                  <a:fillRect l="-1648" t="-92857" b="-14714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65053A27-BF02-4449-8E36-1FD79416065D}"/>
              </a:ext>
            </a:extLst>
          </p:cNvPr>
          <p:cNvCxnSpPr>
            <a:cxnSpLocks/>
          </p:cNvCxnSpPr>
          <p:nvPr/>
        </p:nvCxnSpPr>
        <p:spPr>
          <a:xfrm flipH="1">
            <a:off x="4090501" y="4653188"/>
            <a:ext cx="16735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E7EE9B4-A11B-EF4B-93F2-0F04D9E9FE2E}"/>
                  </a:ext>
                </a:extLst>
              </p:cNvPr>
              <p:cNvSpPr txBox="1"/>
              <p:nvPr/>
            </p:nvSpPr>
            <p:spPr>
              <a:xfrm>
                <a:off x="2379221" y="4373709"/>
                <a:ext cx="1628002" cy="407227"/>
              </a:xfrm>
              <a:prstGeom prst="rect">
                <a:avLst/>
              </a:prstGeom>
              <a:noFill/>
            </p:spPr>
            <p:txBody>
              <a:bodyPr wrap="square" lIns="0" tIns="0" rIns="0" bIns="0" rtlCol="0">
                <a:spAutoFit/>
              </a:bodyPr>
              <a:lstStyle/>
              <a:p>
                <a14:m>
                  <m:oMath xmlns:m="http://schemas.openxmlformats.org/officeDocument/2006/math">
                    <m:acc>
                      <m:accPr>
                        <m:chr m:val="⃗"/>
                        <m:ctrlPr>
                          <a:rPr lang="en-US" sz="1800" i="1">
                            <a:latin typeface="Cambria Math" panose="02040503050406030204" pitchFamily="18" charset="0"/>
                          </a:rPr>
                        </m:ctrlPr>
                      </m:accPr>
                      <m:e>
                        <m:r>
                          <a:rPr lang="en-US" sz="1800" b="0" i="1">
                            <a:latin typeface="Cambria Math" panose="02040503050406030204" pitchFamily="18" charset="0"/>
                          </a:rPr>
                          <m:t>𝑊</m:t>
                        </m:r>
                      </m:e>
                    </m:acc>
                    <m:r>
                      <a:rPr lang="en-US" sz="1800" b="0" i="0">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𝑊</m:t>
                        </m:r>
                      </m:e>
                    </m:acc>
                    <m:r>
                      <a:rPr lang="en-US" sz="1800" b="0" i="1">
                        <a:latin typeface="Cambria Math" panose="02040503050406030204" pitchFamily="18" charset="0"/>
                      </a:rPr>
                      <m:t>−</m:t>
                    </m:r>
                    <m:r>
                      <a:rPr lang="en-US" sz="1800" b="0" i="1">
                        <a:latin typeface="Cambria Math" panose="02040503050406030204" pitchFamily="18" charset="0"/>
                        <a:ea typeface="Cambria Math" panose="02040503050406030204" pitchFamily="18" charset="0"/>
                      </a:rPr>
                      <m:t>𝛼</m:t>
                    </m:r>
                    <m:f>
                      <m:fPr>
                        <m:ctrlPr>
                          <a:rPr lang="en-US" sz="1800" b="0" i="1">
                            <a:latin typeface="Cambria Math" panose="02040503050406030204" pitchFamily="18" charset="0"/>
                            <a:ea typeface="Cambria Math" panose="02040503050406030204" pitchFamily="18" charset="0"/>
                          </a:rPr>
                        </m:ctrlPr>
                      </m:fPr>
                      <m:num>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𝐸</m:t>
                        </m:r>
                      </m:num>
                      <m:den>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𝑊</m:t>
                        </m:r>
                      </m:den>
                    </m:f>
                  </m:oMath>
                </a14:m>
                <a:r>
                  <a:rPr lang="en-US" sz="1800"/>
                  <a:t> </a:t>
                </a:r>
              </a:p>
            </p:txBody>
          </p:sp>
        </mc:Choice>
        <mc:Fallback xmlns="">
          <p:sp>
            <p:nvSpPr>
              <p:cNvPr id="28" name="TextBox 27">
                <a:extLst>
                  <a:ext uri="{FF2B5EF4-FFF2-40B4-BE49-F238E27FC236}">
                    <a16:creationId xmlns:a16="http://schemas.microsoft.com/office/drawing/2014/main" id="{3E7EE9B4-A11B-EF4B-93F2-0F04D9E9FE2E}"/>
                  </a:ext>
                </a:extLst>
              </p:cNvPr>
              <p:cNvSpPr txBox="1">
                <a:spLocks noRot="1" noChangeAspect="1" noMove="1" noResize="1" noEditPoints="1" noAdjustHandles="1" noChangeArrowheads="1" noChangeShapeType="1" noTextEdit="1"/>
              </p:cNvSpPr>
              <p:nvPr/>
            </p:nvSpPr>
            <p:spPr>
              <a:xfrm>
                <a:off x="2379221" y="4373709"/>
                <a:ext cx="1628002" cy="407227"/>
              </a:xfrm>
              <a:prstGeom prst="rect">
                <a:avLst/>
              </a:prstGeom>
              <a:blipFill>
                <a:blip r:embed="rId8"/>
                <a:stretch>
                  <a:fillRect l="-4615" b="-1515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17FA556-5BE9-AC44-9F18-DB35BE363C55}"/>
              </a:ext>
            </a:extLst>
          </p:cNvPr>
          <p:cNvCxnSpPr>
            <a:cxnSpLocks/>
          </p:cNvCxnSpPr>
          <p:nvPr/>
        </p:nvCxnSpPr>
        <p:spPr>
          <a:xfrm>
            <a:off x="2082543" y="1374539"/>
            <a:ext cx="296678"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94FFDC-732D-4E42-AC93-44C7E4C0D5BD}"/>
              </a:ext>
            </a:extLst>
          </p:cNvPr>
          <p:cNvCxnSpPr>
            <a:cxnSpLocks/>
          </p:cNvCxnSpPr>
          <p:nvPr/>
        </p:nvCxnSpPr>
        <p:spPr>
          <a:xfrm flipH="1">
            <a:off x="2480140" y="1941366"/>
            <a:ext cx="2753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638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626CB-0B27-FF49-8EB2-A549B876C209}"/>
              </a:ext>
            </a:extLst>
          </p:cNvPr>
          <p:cNvSpPr>
            <a:spLocks noGrp="1"/>
          </p:cNvSpPr>
          <p:nvPr>
            <p:ph type="title"/>
          </p:nvPr>
        </p:nvSpPr>
        <p:spPr/>
        <p:txBody>
          <a:bodyPr/>
          <a:lstStyle/>
          <a:p>
            <a:r>
              <a:rPr lang="en-US"/>
              <a:t>Activation Function</a:t>
            </a:r>
          </a:p>
        </p:txBody>
      </p:sp>
      <p:pic>
        <p:nvPicPr>
          <p:cNvPr id="5" name="Picture 4">
            <a:extLst>
              <a:ext uri="{FF2B5EF4-FFF2-40B4-BE49-F238E27FC236}">
                <a16:creationId xmlns:a16="http://schemas.microsoft.com/office/drawing/2014/main" id="{58B446E9-3222-844C-A899-136F4E75E0AC}"/>
              </a:ext>
            </a:extLst>
          </p:cNvPr>
          <p:cNvPicPr>
            <a:picLocks noChangeAspect="1"/>
          </p:cNvPicPr>
          <p:nvPr/>
        </p:nvPicPr>
        <p:blipFill>
          <a:blip r:embed="rId3"/>
          <a:stretch>
            <a:fillRect/>
          </a:stretch>
        </p:blipFill>
        <p:spPr>
          <a:xfrm>
            <a:off x="16800" y="917698"/>
            <a:ext cx="9144000" cy="4052571"/>
          </a:xfrm>
          <a:prstGeom prst="rect">
            <a:avLst/>
          </a:prstGeom>
        </p:spPr>
      </p:pic>
    </p:spTree>
    <p:extLst>
      <p:ext uri="{BB962C8B-B14F-4D97-AF65-F5344CB8AC3E}">
        <p14:creationId xmlns:p14="http://schemas.microsoft.com/office/powerpoint/2010/main" val="324074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8C6A-CC88-D542-8FF4-CEF3AE232EF0}"/>
              </a:ext>
            </a:extLst>
          </p:cNvPr>
          <p:cNvSpPr>
            <a:spLocks noGrp="1"/>
          </p:cNvSpPr>
          <p:nvPr>
            <p:ph type="title"/>
          </p:nvPr>
        </p:nvSpPr>
        <p:spPr/>
        <p:txBody>
          <a:bodyPr/>
          <a:lstStyle/>
          <a:p>
            <a:r>
              <a:rPr lang="en-US"/>
              <a:t>Vi phân hàm sigmoid</a:t>
            </a:r>
          </a:p>
        </p:txBody>
      </p:sp>
      <p:pic>
        <p:nvPicPr>
          <p:cNvPr id="5" name="Picture 4">
            <a:extLst>
              <a:ext uri="{FF2B5EF4-FFF2-40B4-BE49-F238E27FC236}">
                <a16:creationId xmlns:a16="http://schemas.microsoft.com/office/drawing/2014/main" id="{901FE5AB-EB43-9849-90A0-9894DD26289C}"/>
              </a:ext>
            </a:extLst>
          </p:cNvPr>
          <p:cNvPicPr>
            <a:picLocks noChangeAspect="1"/>
          </p:cNvPicPr>
          <p:nvPr/>
        </p:nvPicPr>
        <p:blipFill>
          <a:blip r:embed="rId3"/>
          <a:stretch>
            <a:fillRect/>
          </a:stretch>
        </p:blipFill>
        <p:spPr>
          <a:xfrm>
            <a:off x="1140925" y="1817132"/>
            <a:ext cx="6644081" cy="29130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977711-1189-8F45-96A1-9EDED25589BE}"/>
                  </a:ext>
                </a:extLst>
              </p:cNvPr>
              <p:cNvSpPr txBox="1"/>
              <p:nvPr/>
            </p:nvSpPr>
            <p:spPr>
              <a:xfrm>
                <a:off x="251978" y="762793"/>
                <a:ext cx="2818701" cy="9333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𝜎</m:t>
                      </m:r>
                      <m:d>
                        <m:dPr>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𝑥</m:t>
                          </m:r>
                        </m:e>
                      </m:d>
                      <m:r>
                        <a:rPr lang="en-US" sz="3200" b="0" i="1">
                          <a:latin typeface="Cambria Math" panose="02040503050406030204" pitchFamily="18" charset="0"/>
                          <a:ea typeface="Cambria Math" panose="02040503050406030204" pitchFamily="18" charset="0"/>
                        </a:rPr>
                        <m:t>=</m:t>
                      </m:r>
                      <m:f>
                        <m:fPr>
                          <m:ctrlPr>
                            <a:rPr lang="en-US" sz="3200" b="0" i="1">
                              <a:latin typeface="Cambria Math" panose="02040503050406030204" pitchFamily="18" charset="0"/>
                              <a:ea typeface="Cambria Math" panose="02040503050406030204" pitchFamily="18" charset="0"/>
                            </a:rPr>
                          </m:ctrlPr>
                        </m:fPr>
                        <m:num>
                          <m:r>
                            <a:rPr lang="en-US" sz="3200" b="0" i="1">
                              <a:latin typeface="Cambria Math" panose="02040503050406030204" pitchFamily="18" charset="0"/>
                              <a:ea typeface="Cambria Math" panose="02040503050406030204" pitchFamily="18" charset="0"/>
                            </a:rPr>
                            <m:t>1</m:t>
                          </m:r>
                        </m:num>
                        <m:den>
                          <m:r>
                            <a:rPr lang="en-US" sz="3200" b="0" i="1">
                              <a:latin typeface="Cambria Math" panose="02040503050406030204" pitchFamily="18" charset="0"/>
                              <a:ea typeface="Cambria Math" panose="02040503050406030204" pitchFamily="18" charset="0"/>
                            </a:rPr>
                            <m:t>1+</m:t>
                          </m:r>
                          <m:sSup>
                            <m:sSupPr>
                              <m:ctrlPr>
                                <a:rPr lang="en-US" sz="3200" b="0" i="1">
                                  <a:latin typeface="Cambria Math" panose="02040503050406030204" pitchFamily="18" charset="0"/>
                                  <a:ea typeface="Cambria Math" panose="02040503050406030204" pitchFamily="18" charset="0"/>
                                </a:rPr>
                              </m:ctrlPr>
                            </m:sSupPr>
                            <m:e>
                              <m:r>
                                <a:rPr lang="en-US" sz="3200" b="0" i="1">
                                  <a:latin typeface="Cambria Math" panose="02040503050406030204" pitchFamily="18" charset="0"/>
                                  <a:ea typeface="Cambria Math" panose="02040503050406030204" pitchFamily="18" charset="0"/>
                                </a:rPr>
                                <m:t>𝑒</m:t>
                              </m:r>
                            </m:e>
                            <m:sup>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𝑥</m:t>
                              </m:r>
                            </m:sup>
                          </m:sSup>
                        </m:den>
                      </m:f>
                    </m:oMath>
                  </m:oMathPara>
                </a14:m>
                <a:endParaRPr lang="en-US" sz="1100"/>
              </a:p>
            </p:txBody>
          </p:sp>
        </mc:Choice>
        <mc:Fallback xmlns="">
          <p:sp>
            <p:nvSpPr>
              <p:cNvPr id="6" name="TextBox 5">
                <a:extLst>
                  <a:ext uri="{FF2B5EF4-FFF2-40B4-BE49-F238E27FC236}">
                    <a16:creationId xmlns:a16="http://schemas.microsoft.com/office/drawing/2014/main" id="{EF977711-1189-8F45-96A1-9EDED25589BE}"/>
                  </a:ext>
                </a:extLst>
              </p:cNvPr>
              <p:cNvSpPr txBox="1">
                <a:spLocks noRot="1" noChangeAspect="1" noMove="1" noResize="1" noEditPoints="1" noAdjustHandles="1" noChangeArrowheads="1" noChangeShapeType="1" noTextEdit="1"/>
              </p:cNvSpPr>
              <p:nvPr/>
            </p:nvSpPr>
            <p:spPr>
              <a:xfrm>
                <a:off x="251978" y="762793"/>
                <a:ext cx="2818701" cy="933397"/>
              </a:xfrm>
              <a:prstGeom prst="rect">
                <a:avLst/>
              </a:prstGeom>
              <a:blipFill>
                <a:blip r:embed="rId4"/>
                <a:stretch>
                  <a:fillRect l="-897" t="-135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F5D3E4-F02A-1746-A107-B26B45D7FEE1}"/>
                  </a:ext>
                </a:extLst>
              </p:cNvPr>
              <p:cNvSpPr txBox="1"/>
              <p:nvPr/>
            </p:nvSpPr>
            <p:spPr>
              <a:xfrm>
                <a:off x="3645017" y="952492"/>
                <a:ext cx="48429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𝜎</m:t>
                          </m:r>
                        </m:e>
                        <m:sup>
                          <m:r>
                            <a:rPr lang="en-US" sz="3600" b="0" i="1">
                              <a:latin typeface="Cambria Math" panose="02040503050406030204" pitchFamily="18" charset="0"/>
                            </a:rPr>
                            <m:t>′</m:t>
                          </m:r>
                        </m:sup>
                      </m:sSup>
                      <m:d>
                        <m:dPr>
                          <m:ctrlPr>
                            <a:rPr lang="en-US" sz="3600" b="0" i="1">
                              <a:latin typeface="Cambria Math" panose="02040503050406030204" pitchFamily="18" charset="0"/>
                            </a:rPr>
                          </m:ctrlPr>
                        </m:dPr>
                        <m:e>
                          <m:r>
                            <a:rPr lang="en-US" sz="3600" b="0" i="1">
                              <a:latin typeface="Cambria Math" panose="02040503050406030204" pitchFamily="18" charset="0"/>
                            </a:rPr>
                            <m:t>𝑥</m:t>
                          </m:r>
                        </m:e>
                      </m:d>
                      <m:r>
                        <a:rPr lang="en-US" sz="3600" b="0" i="1">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𝜎</m:t>
                      </m:r>
                      <m:d>
                        <m:dPr>
                          <m:ctrlPr>
                            <a:rPr lang="en-US" sz="3600" i="1">
                              <a:latin typeface="Cambria Math" panose="02040503050406030204" pitchFamily="18" charset="0"/>
                              <a:ea typeface="Cambria Math" panose="02040503050406030204" pitchFamily="18" charset="0"/>
                            </a:rPr>
                          </m:ctrlPr>
                        </m:dPr>
                        <m:e>
                          <m:r>
                            <a:rPr lang="en-US" sz="3600" i="1">
                              <a:latin typeface="Cambria Math" panose="02040503050406030204" pitchFamily="18" charset="0"/>
                              <a:ea typeface="Cambria Math" panose="02040503050406030204" pitchFamily="18" charset="0"/>
                            </a:rPr>
                            <m:t>𝑥</m:t>
                          </m:r>
                        </m:e>
                      </m:d>
                      <m:r>
                        <a:rPr lang="en-US" sz="3600" b="0" i="1">
                          <a:latin typeface="Cambria Math" panose="02040503050406030204" pitchFamily="18" charset="0"/>
                          <a:ea typeface="Cambria Math" panose="02040503050406030204" pitchFamily="18" charset="0"/>
                        </a:rPr>
                        <m:t>(1−</m:t>
                      </m:r>
                      <m:r>
                        <a:rPr lang="en-US" sz="3600" i="1">
                          <a:latin typeface="Cambria Math" panose="02040503050406030204" pitchFamily="18" charset="0"/>
                          <a:ea typeface="Cambria Math" panose="02040503050406030204" pitchFamily="18" charset="0"/>
                        </a:rPr>
                        <m:t>𝜎</m:t>
                      </m:r>
                      <m:d>
                        <m:dPr>
                          <m:ctrlPr>
                            <a:rPr lang="en-US" sz="3600" i="1">
                              <a:latin typeface="Cambria Math" panose="02040503050406030204" pitchFamily="18" charset="0"/>
                              <a:ea typeface="Cambria Math" panose="02040503050406030204" pitchFamily="18" charset="0"/>
                            </a:rPr>
                          </m:ctrlPr>
                        </m:dPr>
                        <m:e>
                          <m:r>
                            <a:rPr lang="en-US" sz="3600" i="1">
                              <a:latin typeface="Cambria Math" panose="02040503050406030204" pitchFamily="18" charset="0"/>
                              <a:ea typeface="Cambria Math" panose="02040503050406030204" pitchFamily="18" charset="0"/>
                            </a:rPr>
                            <m:t>𝑥</m:t>
                          </m:r>
                        </m:e>
                      </m:d>
                      <m:r>
                        <a:rPr lang="en-US" sz="3600" b="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7" name="TextBox 6">
                <a:extLst>
                  <a:ext uri="{FF2B5EF4-FFF2-40B4-BE49-F238E27FC236}">
                    <a16:creationId xmlns:a16="http://schemas.microsoft.com/office/drawing/2014/main" id="{F2F5D3E4-F02A-1746-A107-B26B45D7FEE1}"/>
                  </a:ext>
                </a:extLst>
              </p:cNvPr>
              <p:cNvSpPr txBox="1">
                <a:spLocks noRot="1" noChangeAspect="1" noMove="1" noResize="1" noEditPoints="1" noAdjustHandles="1" noChangeArrowheads="1" noChangeShapeType="1" noTextEdit="1"/>
              </p:cNvSpPr>
              <p:nvPr/>
            </p:nvSpPr>
            <p:spPr>
              <a:xfrm>
                <a:off x="3645017" y="952492"/>
                <a:ext cx="4842992" cy="553998"/>
              </a:xfrm>
              <a:prstGeom prst="rect">
                <a:avLst/>
              </a:prstGeom>
              <a:blipFill>
                <a:blip r:embed="rId5"/>
                <a:stretch>
                  <a:fillRect l="-262" r="-2618" b="-3333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1A3BBD3C-790D-E146-81B3-54563A955AD3}"/>
              </a:ext>
            </a:extLst>
          </p:cNvPr>
          <p:cNvSpPr/>
          <p:nvPr/>
        </p:nvSpPr>
        <p:spPr>
          <a:xfrm>
            <a:off x="973431" y="4681870"/>
            <a:ext cx="7725951" cy="338554"/>
          </a:xfrm>
          <a:prstGeom prst="rect">
            <a:avLst/>
          </a:prstGeom>
        </p:spPr>
        <p:txBody>
          <a:bodyPr wrap="square">
            <a:spAutoFit/>
          </a:bodyPr>
          <a:lstStyle/>
          <a:p>
            <a:r>
              <a:rPr lang="en-US" sz="1600">
                <a:hlinkClick r:id="rId6"/>
              </a:rPr>
              <a:t>https://towardsdatascience.com/derivative-of-the-sigmoid-function-536880cf918e</a:t>
            </a:r>
            <a:endParaRPr lang="en-US" sz="1600"/>
          </a:p>
        </p:txBody>
      </p:sp>
      <p:sp>
        <p:nvSpPr>
          <p:cNvPr id="3" name="Down Arrow 2">
            <a:extLst>
              <a:ext uri="{FF2B5EF4-FFF2-40B4-BE49-F238E27FC236}">
                <a16:creationId xmlns:a16="http://schemas.microsoft.com/office/drawing/2014/main" id="{5CD34D8A-2C4E-1C4F-B840-E11F2C6804E3}"/>
              </a:ext>
            </a:extLst>
          </p:cNvPr>
          <p:cNvSpPr/>
          <p:nvPr/>
        </p:nvSpPr>
        <p:spPr>
          <a:xfrm>
            <a:off x="1210235" y="3758453"/>
            <a:ext cx="450477" cy="971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AEFEF1-1858-DB44-ACF0-CA08A67C76AF}"/>
              </a:ext>
            </a:extLst>
          </p:cNvPr>
          <p:cNvSpPr txBox="1"/>
          <p:nvPr/>
        </p:nvSpPr>
        <p:spPr>
          <a:xfrm>
            <a:off x="504265" y="3019789"/>
            <a:ext cx="2132315" cy="738664"/>
          </a:xfrm>
          <a:prstGeom prst="rect">
            <a:avLst/>
          </a:prstGeom>
          <a:noFill/>
        </p:spPr>
        <p:txBody>
          <a:bodyPr wrap="none" rtlCol="0">
            <a:spAutoFit/>
          </a:bodyPr>
          <a:lstStyle/>
          <a:p>
            <a:r>
              <a:rPr lang="en-US"/>
              <a:t>Link này giải thích từng</a:t>
            </a:r>
            <a:br>
              <a:rPr lang="en-US"/>
            </a:br>
            <a:r>
              <a:rPr lang="en-US"/>
              <a:t>bước cách tính đạo hàm</a:t>
            </a:r>
          </a:p>
          <a:p>
            <a:r>
              <a:rPr lang="en-US"/>
              <a:t>sigmoid</a:t>
            </a:r>
          </a:p>
        </p:txBody>
      </p:sp>
    </p:spTree>
    <p:extLst>
      <p:ext uri="{BB962C8B-B14F-4D97-AF65-F5344CB8AC3E}">
        <p14:creationId xmlns:p14="http://schemas.microsoft.com/office/powerpoint/2010/main" val="260064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B584-1C6D-A748-833A-E3BC21AF5A02}"/>
              </a:ext>
            </a:extLst>
          </p:cNvPr>
          <p:cNvSpPr>
            <a:spLocks noGrp="1"/>
          </p:cNvSpPr>
          <p:nvPr>
            <p:ph type="title"/>
          </p:nvPr>
        </p:nvSpPr>
        <p:spPr/>
        <p:txBody>
          <a:bodyPr/>
          <a:lstStyle/>
          <a:p>
            <a:r>
              <a:rPr lang="en-US"/>
              <a:t>Đặc điểm Sigmoid function</a:t>
            </a:r>
          </a:p>
        </p:txBody>
      </p:sp>
      <p:sp>
        <p:nvSpPr>
          <p:cNvPr id="3" name="Text Placeholder 2">
            <a:extLst>
              <a:ext uri="{FF2B5EF4-FFF2-40B4-BE49-F238E27FC236}">
                <a16:creationId xmlns:a16="http://schemas.microsoft.com/office/drawing/2014/main" id="{38599CAA-6FC6-4248-A225-43DF5481AF18}"/>
              </a:ext>
            </a:extLst>
          </p:cNvPr>
          <p:cNvSpPr>
            <a:spLocks noGrp="1"/>
          </p:cNvSpPr>
          <p:nvPr>
            <p:ph type="body" idx="1"/>
          </p:nvPr>
        </p:nvSpPr>
        <p:spPr>
          <a:xfrm>
            <a:off x="235200" y="819750"/>
            <a:ext cx="8616000" cy="955262"/>
          </a:xfrm>
        </p:spPr>
        <p:txBody>
          <a:bodyPr/>
          <a:lstStyle/>
          <a:p>
            <a:pPr>
              <a:lnSpc>
                <a:spcPct val="150000"/>
              </a:lnSpc>
            </a:pPr>
            <a:r>
              <a:rPr lang="en-US"/>
              <a:t>Giá trị đầu ra luôn trong khoảng [0…1]</a:t>
            </a:r>
            <a:br>
              <a:rPr lang="en-US"/>
            </a:br>
            <a:endParaRPr lang="en-US"/>
          </a:p>
          <a:p>
            <a:pPr>
              <a:lnSpc>
                <a:spcPct val="150000"/>
              </a:lnSpc>
            </a:pPr>
            <a:r>
              <a:rPr lang="en-US"/>
              <a:t>Đạo hàm rất dễ tính toán</a:t>
            </a:r>
            <a:br>
              <a:rPr lang="en-US"/>
            </a:br>
            <a:r>
              <a:rPr lang="en-US"/>
              <a:t>thuận tiện cho tính toán gradient descent</a:t>
            </a:r>
          </a:p>
          <a:p>
            <a:pPr>
              <a:lnSpc>
                <a:spcPct val="150000"/>
              </a:lnSpc>
            </a:pP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779C79-F971-CF44-B8D2-D10EDDE2629C}"/>
                  </a:ext>
                </a:extLst>
              </p:cNvPr>
              <p:cNvSpPr txBox="1"/>
              <p:nvPr/>
            </p:nvSpPr>
            <p:spPr>
              <a:xfrm>
                <a:off x="4995459" y="53393"/>
                <a:ext cx="2818701" cy="6417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ea typeface="Cambria Math" panose="02040503050406030204" pitchFamily="18" charset="0"/>
                        </a:rPr>
                        <m:t>𝜎</m:t>
                      </m:r>
                      <m:d>
                        <m:dPr>
                          <m:ctrlPr>
                            <a:rPr lang="en-US" sz="2200" b="0" i="1">
                              <a:latin typeface="Cambria Math" panose="02040503050406030204" pitchFamily="18" charset="0"/>
                              <a:ea typeface="Cambria Math" panose="02040503050406030204" pitchFamily="18" charset="0"/>
                            </a:rPr>
                          </m:ctrlPr>
                        </m:dPr>
                        <m:e>
                          <m:r>
                            <a:rPr lang="en-US" sz="2200" b="0" i="1">
                              <a:latin typeface="Cambria Math" panose="02040503050406030204" pitchFamily="18" charset="0"/>
                              <a:ea typeface="Cambria Math" panose="02040503050406030204" pitchFamily="18" charset="0"/>
                            </a:rPr>
                            <m:t>𝑥</m:t>
                          </m:r>
                        </m:e>
                      </m:d>
                      <m:r>
                        <a:rPr lang="en-US" sz="2200" b="0" i="1">
                          <a:latin typeface="Cambria Math" panose="02040503050406030204" pitchFamily="18" charset="0"/>
                          <a:ea typeface="Cambria Math" panose="02040503050406030204" pitchFamily="18" charset="0"/>
                        </a:rPr>
                        <m:t>=</m:t>
                      </m:r>
                      <m:f>
                        <m:fPr>
                          <m:ctrlPr>
                            <a:rPr lang="en-US" sz="2200" b="0" i="1">
                              <a:latin typeface="Cambria Math" panose="02040503050406030204" pitchFamily="18" charset="0"/>
                              <a:ea typeface="Cambria Math" panose="02040503050406030204" pitchFamily="18" charset="0"/>
                            </a:rPr>
                          </m:ctrlPr>
                        </m:fPr>
                        <m:num>
                          <m:r>
                            <a:rPr lang="en-US" sz="2200" b="0" i="1">
                              <a:latin typeface="Cambria Math" panose="02040503050406030204" pitchFamily="18" charset="0"/>
                              <a:ea typeface="Cambria Math" panose="02040503050406030204" pitchFamily="18" charset="0"/>
                            </a:rPr>
                            <m:t>1</m:t>
                          </m:r>
                        </m:num>
                        <m:den>
                          <m:r>
                            <a:rPr lang="en-US" sz="2200" b="0" i="1">
                              <a:latin typeface="Cambria Math" panose="02040503050406030204" pitchFamily="18" charset="0"/>
                              <a:ea typeface="Cambria Math" panose="02040503050406030204" pitchFamily="18" charset="0"/>
                            </a:rPr>
                            <m:t>1+</m:t>
                          </m:r>
                          <m:sSup>
                            <m:sSupPr>
                              <m:ctrlPr>
                                <a:rPr lang="en-US" sz="2200" b="0" i="1">
                                  <a:latin typeface="Cambria Math" panose="02040503050406030204" pitchFamily="18" charset="0"/>
                                  <a:ea typeface="Cambria Math" panose="02040503050406030204" pitchFamily="18" charset="0"/>
                                </a:rPr>
                              </m:ctrlPr>
                            </m:sSupPr>
                            <m:e>
                              <m:r>
                                <a:rPr lang="en-US" sz="2200" b="0" i="1">
                                  <a:latin typeface="Cambria Math" panose="02040503050406030204" pitchFamily="18" charset="0"/>
                                  <a:ea typeface="Cambria Math" panose="02040503050406030204" pitchFamily="18" charset="0"/>
                                </a:rPr>
                                <m:t>𝑒</m:t>
                              </m:r>
                            </m:e>
                            <m:sup>
                              <m:r>
                                <a:rPr lang="en-US" sz="2200" b="0" i="1">
                                  <a:latin typeface="Cambria Math" panose="02040503050406030204" pitchFamily="18" charset="0"/>
                                  <a:ea typeface="Cambria Math" panose="02040503050406030204" pitchFamily="18" charset="0"/>
                                </a:rPr>
                                <m:t>−</m:t>
                              </m:r>
                              <m:r>
                                <a:rPr lang="en-US" sz="2200" b="0" i="1">
                                  <a:latin typeface="Cambria Math" panose="02040503050406030204" pitchFamily="18" charset="0"/>
                                  <a:ea typeface="Cambria Math" panose="02040503050406030204" pitchFamily="18" charset="0"/>
                                </a:rPr>
                                <m:t>𝑥</m:t>
                              </m:r>
                            </m:sup>
                          </m:sSup>
                        </m:den>
                      </m:f>
                    </m:oMath>
                  </m:oMathPara>
                </a14:m>
                <a:endParaRPr lang="en-US" sz="2200"/>
              </a:p>
            </p:txBody>
          </p:sp>
        </mc:Choice>
        <mc:Fallback xmlns="">
          <p:sp>
            <p:nvSpPr>
              <p:cNvPr id="4" name="TextBox 3">
                <a:extLst>
                  <a:ext uri="{FF2B5EF4-FFF2-40B4-BE49-F238E27FC236}">
                    <a16:creationId xmlns:a16="http://schemas.microsoft.com/office/drawing/2014/main" id="{7F779C79-F971-CF44-B8D2-D10EDDE2629C}"/>
                  </a:ext>
                </a:extLst>
              </p:cNvPr>
              <p:cNvSpPr txBox="1">
                <a:spLocks noRot="1" noChangeAspect="1" noMove="1" noResize="1" noEditPoints="1" noAdjustHandles="1" noChangeArrowheads="1" noChangeShapeType="1" noTextEdit="1"/>
              </p:cNvSpPr>
              <p:nvPr/>
            </p:nvSpPr>
            <p:spPr>
              <a:xfrm>
                <a:off x="4995459" y="53393"/>
                <a:ext cx="2818701" cy="641714"/>
              </a:xfrm>
              <a:prstGeom prst="rect">
                <a:avLst/>
              </a:prstGeo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1AE26D-9561-2346-9997-367BECD3CDBF}"/>
                  </a:ext>
                </a:extLst>
              </p:cNvPr>
              <p:cNvSpPr txBox="1"/>
              <p:nvPr/>
            </p:nvSpPr>
            <p:spPr>
              <a:xfrm>
                <a:off x="3880340" y="1688025"/>
                <a:ext cx="37662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a:latin typeface="Cambria Math" panose="02040503050406030204" pitchFamily="18" charset="0"/>
                            </a:rPr>
                            <m:t>′</m:t>
                          </m:r>
                        </m:sup>
                      </m:sSup>
                      <m:d>
                        <m:dPr>
                          <m:ctrlPr>
                            <a:rPr lang="en-US" sz="2800" b="0" i="1">
                              <a:latin typeface="Cambria Math" panose="02040503050406030204" pitchFamily="18" charset="0"/>
                            </a:rPr>
                          </m:ctrlPr>
                        </m:dPr>
                        <m:e>
                          <m:r>
                            <a:rPr lang="en-US" sz="2800" b="0" i="1">
                              <a:latin typeface="Cambria Math" panose="02040503050406030204" pitchFamily="18" charset="0"/>
                            </a:rPr>
                            <m:t>𝑥</m:t>
                          </m:r>
                        </m:e>
                      </m:d>
                      <m:r>
                        <a:rPr lang="en-US" sz="2800" b="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𝜎</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𝑥</m:t>
                          </m:r>
                        </m:e>
                      </m:d>
                      <m:r>
                        <a:rPr lang="en-US" sz="2800" b="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𝜎</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𝑥</m:t>
                          </m:r>
                        </m:e>
                      </m:d>
                      <m:r>
                        <a:rPr lang="en-US" sz="2800" b="0" i="1">
                          <a:latin typeface="Cambria Math" panose="02040503050406030204" pitchFamily="18" charset="0"/>
                          <a:ea typeface="Cambria Math" panose="02040503050406030204" pitchFamily="18" charset="0"/>
                        </a:rPr>
                        <m:t>)</m:t>
                      </m:r>
                    </m:oMath>
                  </m:oMathPara>
                </a14:m>
                <a:endParaRPr lang="en-US" sz="2800"/>
              </a:p>
            </p:txBody>
          </p:sp>
        </mc:Choice>
        <mc:Fallback xmlns="">
          <p:sp>
            <p:nvSpPr>
              <p:cNvPr id="5" name="TextBox 4">
                <a:extLst>
                  <a:ext uri="{FF2B5EF4-FFF2-40B4-BE49-F238E27FC236}">
                    <a16:creationId xmlns:a16="http://schemas.microsoft.com/office/drawing/2014/main" id="{DC1AE26D-9561-2346-9997-367BECD3CDBF}"/>
                  </a:ext>
                </a:extLst>
              </p:cNvPr>
              <p:cNvSpPr txBox="1">
                <a:spLocks noRot="1" noChangeAspect="1" noMove="1" noResize="1" noEditPoints="1" noAdjustHandles="1" noChangeArrowheads="1" noChangeShapeType="1" noTextEdit="1"/>
              </p:cNvSpPr>
              <p:nvPr/>
            </p:nvSpPr>
            <p:spPr>
              <a:xfrm>
                <a:off x="3880340" y="1688025"/>
                <a:ext cx="3766287" cy="430887"/>
              </a:xfrm>
              <a:prstGeom prst="rect">
                <a:avLst/>
              </a:prstGeom>
              <a:blipFill>
                <a:blip r:embed="rId3"/>
                <a:stretch>
                  <a:fillRect l="-673" r="-2694" b="-34286"/>
                </a:stretch>
              </a:blipFill>
            </p:spPr>
            <p:txBody>
              <a:bodyPr/>
              <a:lstStyle/>
              <a:p>
                <a:r>
                  <a:rPr lang="en-US">
                    <a:noFill/>
                  </a:rPr>
                  <a:t> </a:t>
                </a:r>
              </a:p>
            </p:txBody>
          </p:sp>
        </mc:Fallback>
      </mc:AlternateContent>
    </p:spTree>
    <p:extLst>
      <p:ext uri="{BB962C8B-B14F-4D97-AF65-F5344CB8AC3E}">
        <p14:creationId xmlns:p14="http://schemas.microsoft.com/office/powerpoint/2010/main" val="2174684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88BCAE-5CB8-0643-999E-C443B0003595}"/>
                  </a:ext>
                </a:extLst>
              </p:cNvPr>
              <p:cNvSpPr>
                <a:spLocks noGrp="1"/>
              </p:cNvSpPr>
              <p:nvPr>
                <p:ph type="title"/>
              </p:nvPr>
            </p:nvSpPr>
            <p:spPr/>
            <p:txBody>
              <a:bodyPr/>
              <a:lstStyle/>
              <a:p>
                <a:r>
                  <a:rPr lang="en-US"/>
                  <a:t>Output Hypothesis </a:t>
                </a:r>
                <a14:m>
                  <m:oMath xmlns:m="http://schemas.openxmlformats.org/officeDocument/2006/math">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b="1" i="1">
                                <a:latin typeface="Cambria Math" panose="02040503050406030204" pitchFamily="18" charset="0"/>
                              </a:rPr>
                              <m:t>𝒚</m:t>
                            </m:r>
                          </m:e>
                        </m:acc>
                      </m:e>
                    </m:acc>
                  </m:oMath>
                </a14:m>
                <a:endParaRPr lang="en-US"/>
              </a:p>
            </p:txBody>
          </p:sp>
        </mc:Choice>
        <mc:Fallback xmlns="">
          <p:sp>
            <p:nvSpPr>
              <p:cNvPr id="2" name="Title 1">
                <a:extLst>
                  <a:ext uri="{FF2B5EF4-FFF2-40B4-BE49-F238E27FC236}">
                    <a16:creationId xmlns:a16="http://schemas.microsoft.com/office/drawing/2014/main" id="{8E88BCAE-5CB8-0643-999E-C443B0003595}"/>
                  </a:ext>
                </a:extLst>
              </p:cNvPr>
              <p:cNvSpPr>
                <a:spLocks noGrp="1" noRot="1" noChangeAspect="1" noMove="1" noResize="1" noEditPoints="1" noAdjustHandles="1" noChangeArrowheads="1" noChangeShapeType="1" noTextEdit="1"/>
              </p:cNvSpPr>
              <p:nvPr>
                <p:ph type="title"/>
              </p:nvPr>
            </p:nvSpPr>
            <p:spPr>
              <a:blipFill>
                <a:blip r:embed="rId2"/>
                <a:stretch>
                  <a:fillRect l="-116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BEA338-B9BA-8948-894B-CB5DF88624F5}"/>
                  </a:ext>
                </a:extLst>
              </p:cNvPr>
              <p:cNvSpPr>
                <a:spLocks noGrp="1"/>
              </p:cNvSpPr>
              <p:nvPr>
                <p:ph type="body" idx="1"/>
              </p:nvPr>
            </p:nvSpPr>
            <p:spPr>
              <a:xfrm>
                <a:off x="80682" y="556813"/>
                <a:ext cx="8770518" cy="2253164"/>
              </a:xfrm>
            </p:spPr>
            <p:txBody>
              <a:bodyPr/>
              <a:lstStyle/>
              <a:p>
                <a:pPr marL="114300" indent="0">
                  <a:lnSpc>
                    <a:spcPct val="150000"/>
                  </a:lnSpc>
                  <a:buNone/>
                </a:pPr>
                <a14:m>
                  <m:oMathPara xmlns:m="http://schemas.openxmlformats.org/officeDocument/2006/math">
                    <m:oMathParaPr>
                      <m:jc m:val="left"/>
                    </m:oMathParaPr>
                    <m:oMath xmlns:m="http://schemas.openxmlformats.org/officeDocument/2006/math">
                      <m:acc>
                        <m:accPr>
                          <m:chr m:val="⃗"/>
                          <m:ctrlPr>
                            <a:rPr lang="en-US"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𝑥</m:t>
                          </m:r>
                        </m:e>
                      </m:acc>
                      <m:r>
                        <a:rPr lang="en-US" b="0" i="1">
                          <a:solidFill>
                            <a:schemeClr val="bg2"/>
                          </a:solidFill>
                          <a:latin typeface="Cambria Math" panose="02040503050406030204" pitchFamily="18" charset="0"/>
                        </a:rPr>
                        <m:t>=</m:t>
                      </m:r>
                      <m:d>
                        <m:dPr>
                          <m:begChr m:val="["/>
                          <m:endChr m:val="]"/>
                          <m:ctrlPr>
                            <a:rPr lang="en-US" b="0" i="1">
                              <a:solidFill>
                                <a:schemeClr val="bg2"/>
                              </a:solidFill>
                              <a:latin typeface="Cambria Math" panose="02040503050406030204" pitchFamily="18" charset="0"/>
                            </a:rPr>
                          </m:ctrlPr>
                        </m:dPr>
                        <m:e>
                          <m:eqArr>
                            <m:eqArrPr>
                              <m:ctrlPr>
                                <a:rPr lang="en-US" b="0" i="1">
                                  <a:solidFill>
                                    <a:schemeClr val="bg2"/>
                                  </a:solidFill>
                                  <a:latin typeface="Cambria Math" panose="02040503050406030204" pitchFamily="18" charset="0"/>
                                </a:rPr>
                              </m:ctrlPr>
                            </m:eqArrPr>
                            <m:e>
                              <m:r>
                                <a:rPr lang="en-US" b="0" i="1">
                                  <a:solidFill>
                                    <a:schemeClr val="bg2"/>
                                  </a:solidFill>
                                  <a:latin typeface="Cambria Math" panose="02040503050406030204" pitchFamily="18" charset="0"/>
                                </a:rPr>
                                <m:t>1</m:t>
                              </m:r>
                            </m:e>
                            <m:e>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𝑥</m:t>
                                  </m:r>
                                </m:e>
                                <m:sub>
                                  <m:r>
                                    <a:rPr lang="en-US" b="0" i="1">
                                      <a:solidFill>
                                        <a:schemeClr val="bg2"/>
                                      </a:solidFill>
                                      <a:latin typeface="Cambria Math" panose="02040503050406030204" pitchFamily="18" charset="0"/>
                                    </a:rPr>
                                    <m:t>1</m:t>
                                  </m:r>
                                </m:sub>
                              </m:sSub>
                            </m:e>
                            <m:e>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𝑥</m:t>
                                  </m:r>
                                </m:e>
                                <m:sub>
                                  <m:r>
                                    <a:rPr lang="en-US" b="0" i="1">
                                      <a:solidFill>
                                        <a:schemeClr val="bg2"/>
                                      </a:solidFill>
                                      <a:latin typeface="Cambria Math" panose="02040503050406030204" pitchFamily="18" charset="0"/>
                                    </a:rPr>
                                    <m:t>2</m:t>
                                  </m:r>
                                </m:sub>
                              </m:sSub>
                            </m:e>
                          </m:eqArr>
                        </m:e>
                      </m:d>
                      <m:r>
                        <a:rPr lang="en-US" b="0" i="1">
                          <a:solidFill>
                            <a:schemeClr val="bg2"/>
                          </a:solidFill>
                          <a:latin typeface="Cambria Math" panose="02040503050406030204" pitchFamily="18" charset="0"/>
                        </a:rPr>
                        <m:t>, </m:t>
                      </m:r>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𝑊</m:t>
                          </m:r>
                        </m:e>
                      </m:acc>
                      <m:r>
                        <a:rPr lang="en-US" b="0" i="1">
                          <a:solidFill>
                            <a:schemeClr val="bg2"/>
                          </a:solidFill>
                          <a:latin typeface="Cambria Math" panose="02040503050406030204" pitchFamily="18" charset="0"/>
                        </a:rPr>
                        <m:t>=</m:t>
                      </m:r>
                      <m:d>
                        <m:dPr>
                          <m:begChr m:val="["/>
                          <m:endChr m:val="]"/>
                          <m:ctrlPr>
                            <a:rPr lang="en-US" b="0" i="1">
                              <a:solidFill>
                                <a:schemeClr val="bg2"/>
                              </a:solidFill>
                              <a:latin typeface="Cambria Math" panose="02040503050406030204" pitchFamily="18" charset="0"/>
                            </a:rPr>
                          </m:ctrlPr>
                        </m:dPr>
                        <m:e>
                          <m:eqArr>
                            <m:eqArrPr>
                              <m:ctrlPr>
                                <a:rPr lang="en-US" b="0" i="1">
                                  <a:solidFill>
                                    <a:schemeClr val="bg2"/>
                                  </a:solidFill>
                                  <a:latin typeface="Cambria Math" panose="02040503050406030204" pitchFamily="18" charset="0"/>
                                </a:rPr>
                              </m:ctrlPr>
                            </m:eqArrPr>
                            <m:e>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𝑤</m:t>
                                  </m:r>
                                </m:e>
                                <m:sub>
                                  <m:r>
                                    <a:rPr lang="en-US" b="0" i="1">
                                      <a:solidFill>
                                        <a:schemeClr val="bg2"/>
                                      </a:solidFill>
                                      <a:latin typeface="Cambria Math" panose="02040503050406030204" pitchFamily="18" charset="0"/>
                                    </a:rPr>
                                    <m:t>0</m:t>
                                  </m:r>
                                </m:sub>
                              </m:sSub>
                            </m:e>
                            <m:e>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𝑤</m:t>
                                  </m:r>
                                </m:e>
                                <m:sub>
                                  <m:r>
                                    <a:rPr lang="en-US" b="0" i="1">
                                      <a:solidFill>
                                        <a:schemeClr val="bg2"/>
                                      </a:solidFill>
                                      <a:latin typeface="Cambria Math" panose="02040503050406030204" pitchFamily="18" charset="0"/>
                                    </a:rPr>
                                    <m:t>1</m:t>
                                  </m:r>
                                </m:sub>
                              </m:sSub>
                            </m:e>
                            <m:e>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𝑤</m:t>
                                  </m:r>
                                </m:e>
                                <m:sub>
                                  <m:r>
                                    <a:rPr lang="en-US" b="0" i="1">
                                      <a:solidFill>
                                        <a:schemeClr val="bg2"/>
                                      </a:solidFill>
                                      <a:latin typeface="Cambria Math" panose="02040503050406030204" pitchFamily="18" charset="0"/>
                                    </a:rPr>
                                    <m:t>2</m:t>
                                  </m:r>
                                </m:sub>
                              </m:sSub>
                            </m:e>
                          </m:eqArr>
                        </m:e>
                      </m:d>
                      <m:r>
                        <a:rPr lang="en-US" b="0" i="0">
                          <a:solidFill>
                            <a:schemeClr val="bg2"/>
                          </a:solidFill>
                          <a:latin typeface="Cambria Math" panose="02040503050406030204" pitchFamily="18" charset="0"/>
                        </a:rPr>
                        <m:t>, </m:t>
                      </m:r>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𝑧</m:t>
                          </m:r>
                        </m:e>
                      </m:acc>
                      <m:r>
                        <a:rPr lang="en-US" b="0" i="1">
                          <a:solidFill>
                            <a:schemeClr val="bg2"/>
                          </a:solidFill>
                          <a:latin typeface="Cambria Math" panose="02040503050406030204" pitchFamily="18" charset="0"/>
                        </a:rPr>
                        <m:t>=</m:t>
                      </m:r>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𝑊</m:t>
                          </m:r>
                        </m:e>
                      </m:acc>
                      <m:r>
                        <a:rPr lang="en-US" b="0" i="1">
                          <a:solidFill>
                            <a:schemeClr val="bg2"/>
                          </a:solidFill>
                          <a:latin typeface="Cambria Math" panose="02040503050406030204" pitchFamily="18" charset="0"/>
                        </a:rPr>
                        <m:t>.</m:t>
                      </m:r>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𝑥</m:t>
                          </m:r>
                        </m:e>
                      </m:acc>
                    </m:oMath>
                  </m:oMathPara>
                </a14:m>
                <a:endParaRPr lang="en-US">
                  <a:solidFill>
                    <a:schemeClr val="bg2"/>
                  </a:solidFill>
                </a:endParaRPr>
              </a:p>
              <a:p>
                <a:pPr marL="114300" indent="0">
                  <a:lnSpc>
                    <a:spcPct val="150000"/>
                  </a:lnSpc>
                  <a:buNone/>
                </a:pPr>
                <a14:m>
                  <m:oMath xmlns:m="http://schemas.openxmlformats.org/officeDocument/2006/math">
                    <m:acc>
                      <m:accPr>
                        <m:chr m:val="⃗"/>
                        <m:ctrlPr>
                          <a:rPr lang="en-US" i="1">
                            <a:solidFill>
                              <a:schemeClr val="bg2"/>
                            </a:solidFill>
                            <a:latin typeface="Cambria Math" panose="02040503050406030204" pitchFamily="18" charset="0"/>
                          </a:rPr>
                        </m:ctrlPr>
                      </m:accPr>
                      <m:e>
                        <m:acc>
                          <m:accPr>
                            <m:chr m:val="̂"/>
                            <m:ctrlPr>
                              <a:rPr lang="en-US"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𝑦</m:t>
                            </m:r>
                          </m:e>
                        </m:acc>
                      </m:e>
                    </m:acc>
                    <m:r>
                      <a:rPr lang="en-US" b="0" i="0">
                        <a:solidFill>
                          <a:schemeClr val="bg2"/>
                        </a:solidFill>
                        <a:latin typeface="Cambria Math" panose="02040503050406030204" pitchFamily="18" charset="0"/>
                      </a:rPr>
                      <m:t>=</m:t>
                    </m:r>
                    <m:f>
                      <m:fPr>
                        <m:ctrlPr>
                          <a:rPr lang="en-US" b="0" i="1">
                            <a:solidFill>
                              <a:schemeClr val="bg2"/>
                            </a:solidFill>
                            <a:latin typeface="Cambria Math" panose="02040503050406030204" pitchFamily="18" charset="0"/>
                          </a:rPr>
                        </m:ctrlPr>
                      </m:fPr>
                      <m:num>
                        <m:r>
                          <a:rPr lang="en-US" b="0" i="1">
                            <a:solidFill>
                              <a:schemeClr val="bg2"/>
                            </a:solidFill>
                            <a:latin typeface="Cambria Math" panose="02040503050406030204" pitchFamily="18" charset="0"/>
                          </a:rPr>
                          <m:t>1</m:t>
                        </m:r>
                      </m:num>
                      <m:den>
                        <m:r>
                          <a:rPr lang="en-US" b="0" i="1">
                            <a:solidFill>
                              <a:schemeClr val="bg2"/>
                            </a:solidFill>
                            <a:latin typeface="Cambria Math" panose="02040503050406030204" pitchFamily="18" charset="0"/>
                          </a:rPr>
                          <m:t>1+</m:t>
                        </m:r>
                        <m:sSup>
                          <m:sSupPr>
                            <m:ctrlPr>
                              <a:rPr lang="en-US" b="0" i="1">
                                <a:solidFill>
                                  <a:schemeClr val="bg2"/>
                                </a:solidFill>
                                <a:latin typeface="Cambria Math" panose="02040503050406030204" pitchFamily="18" charset="0"/>
                              </a:rPr>
                            </m:ctrlPr>
                          </m:sSupPr>
                          <m:e>
                            <m:r>
                              <a:rPr lang="en-US" b="0" i="1">
                                <a:solidFill>
                                  <a:schemeClr val="bg2"/>
                                </a:solidFill>
                                <a:latin typeface="Cambria Math" panose="02040503050406030204" pitchFamily="18" charset="0"/>
                              </a:rPr>
                              <m:t>𝑒</m:t>
                            </m:r>
                          </m:e>
                          <m:sup>
                            <m:r>
                              <a:rPr lang="en-US" b="0" i="1">
                                <a:solidFill>
                                  <a:schemeClr val="bg2"/>
                                </a:solidFill>
                                <a:latin typeface="Cambria Math" panose="02040503050406030204" pitchFamily="18" charset="0"/>
                              </a:rPr>
                              <m:t>−</m:t>
                            </m:r>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𝑧</m:t>
                                </m:r>
                              </m:e>
                            </m:acc>
                          </m:sup>
                        </m:sSup>
                      </m:den>
                    </m:f>
                  </m:oMath>
                </a14:m>
                <a:r>
                  <a:rPr lang="en-US">
                    <a:solidFill>
                      <a:schemeClr val="bg2"/>
                    </a:solidFill>
                  </a:rPr>
                  <a:t> là vector, trong trường hợp tổng quát có nhiều hơn 1 đầu ra</a:t>
                </a:r>
              </a:p>
              <a:p>
                <a:pPr marL="114300" indent="0">
                  <a:lnSpc>
                    <a:spcPct val="150000"/>
                  </a:lnSpc>
                  <a:buNone/>
                </a:pP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𝑁</m:t>
                            </m:r>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𝑁</m:t>
                            </m:r>
                          </m:sub>
                        </m:sSub>
                        <m:r>
                          <a:rPr lang="en-US" i="1">
                            <a:latin typeface="Cambria Math" panose="02040503050406030204" pitchFamily="18" charset="0"/>
                          </a:rPr>
                          <m:t>)</m:t>
                        </m:r>
                      </m:e>
                    </m:d>
                  </m:oMath>
                </a14:m>
                <a:r>
                  <a:rPr lang="en-US">
                    <a:solidFill>
                      <a:schemeClr val="bg2"/>
                    </a:solidFill>
                  </a:rPr>
                  <a:t> với N mẫu huấn luyện sẽ có N output </a:t>
                </a:r>
                <a14:m>
                  <m:oMath xmlns:m="http://schemas.openxmlformats.org/officeDocument/2006/math">
                    <m:r>
                      <a:rPr lang="en-US" b="0" i="1">
                        <a:solidFill>
                          <a:schemeClr val="bg2"/>
                        </a:solidFill>
                        <a:latin typeface="Cambria Math" panose="02040503050406030204" pitchFamily="18" charset="0"/>
                      </a:rPr>
                      <m:t>{</m:t>
                    </m:r>
                    <m:sSub>
                      <m:sSubPr>
                        <m:ctrlPr>
                          <a:rPr lang="en-US" b="0" i="1">
                            <a:solidFill>
                              <a:schemeClr val="bg2"/>
                            </a:solidFill>
                            <a:latin typeface="Cambria Math" panose="02040503050406030204" pitchFamily="18" charset="0"/>
                          </a:rPr>
                        </m:ctrlPr>
                      </m:sSubPr>
                      <m:e>
                        <m:acc>
                          <m:accPr>
                            <m:chr m:val="⃗"/>
                            <m:ctrlPr>
                              <a:rPr lang="en-US" b="0" i="1">
                                <a:solidFill>
                                  <a:schemeClr val="bg2"/>
                                </a:solidFill>
                                <a:latin typeface="Cambria Math" panose="02040503050406030204" pitchFamily="18" charset="0"/>
                              </a:rPr>
                            </m:ctrlPr>
                          </m:accPr>
                          <m:e>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𝑦</m:t>
                                </m:r>
                              </m:e>
                            </m:acc>
                          </m:e>
                        </m:acc>
                      </m:e>
                      <m:sub>
                        <m:r>
                          <a:rPr lang="en-US" b="0" i="1">
                            <a:solidFill>
                              <a:schemeClr val="bg2"/>
                            </a:solidFill>
                            <a:latin typeface="Cambria Math" panose="02040503050406030204" pitchFamily="18" charset="0"/>
                          </a:rPr>
                          <m:t>1</m:t>
                        </m:r>
                      </m:sub>
                    </m:sSub>
                    <m:r>
                      <a:rPr lang="en-US" b="0" i="1">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𝑦</m:t>
                                </m:r>
                              </m:e>
                            </m:acc>
                          </m:e>
                        </m:acc>
                      </m:e>
                      <m:sub>
                        <m:r>
                          <a:rPr lang="en-US" b="0" i="1">
                            <a:solidFill>
                              <a:schemeClr val="bg2"/>
                            </a:solidFill>
                            <a:latin typeface="Cambria Math" panose="02040503050406030204" pitchFamily="18" charset="0"/>
                          </a:rPr>
                          <m:t>2</m:t>
                        </m:r>
                      </m:sub>
                    </m:sSub>
                    <m:r>
                      <a:rPr lang="en-US" b="0" i="1">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𝑦</m:t>
                                </m:r>
                              </m:e>
                            </m:acc>
                          </m:e>
                        </m:acc>
                      </m:e>
                      <m:sub>
                        <m:r>
                          <a:rPr lang="en-US" b="0" i="1">
                            <a:solidFill>
                              <a:schemeClr val="bg2"/>
                            </a:solidFill>
                            <a:latin typeface="Cambria Math" panose="02040503050406030204" pitchFamily="18" charset="0"/>
                          </a:rPr>
                          <m:t>𝑁</m:t>
                        </m:r>
                      </m:sub>
                    </m:sSub>
                    <m:r>
                      <a:rPr lang="en-US" b="0" i="1">
                        <a:solidFill>
                          <a:schemeClr val="bg2"/>
                        </a:solidFill>
                        <a:latin typeface="Cambria Math" panose="02040503050406030204" pitchFamily="18" charset="0"/>
                      </a:rPr>
                      <m:t>}</m:t>
                    </m:r>
                  </m:oMath>
                </a14:m>
                <a:endParaRPr lang="en-US">
                  <a:solidFill>
                    <a:schemeClr val="bg2"/>
                  </a:solidFill>
                </a:endParaRPr>
              </a:p>
            </p:txBody>
          </p:sp>
        </mc:Choice>
        <mc:Fallback xmlns="">
          <p:sp>
            <p:nvSpPr>
              <p:cNvPr id="3" name="Text Placeholder 2">
                <a:extLst>
                  <a:ext uri="{FF2B5EF4-FFF2-40B4-BE49-F238E27FC236}">
                    <a16:creationId xmlns:a16="http://schemas.microsoft.com/office/drawing/2014/main" id="{C7BEA338-B9BA-8948-894B-CB5DF88624F5}"/>
                  </a:ext>
                </a:extLst>
              </p:cNvPr>
              <p:cNvSpPr>
                <a:spLocks noGrp="1" noRot="1" noChangeAspect="1" noMove="1" noResize="1" noEditPoints="1" noAdjustHandles="1" noChangeArrowheads="1" noChangeShapeType="1" noTextEdit="1"/>
              </p:cNvSpPr>
              <p:nvPr>
                <p:ph type="body" idx="1"/>
              </p:nvPr>
            </p:nvSpPr>
            <p:spPr>
              <a:xfrm>
                <a:off x="80682" y="556813"/>
                <a:ext cx="8770518" cy="2253164"/>
              </a:xfrm>
              <a:blipFill>
                <a:blip r:embed="rId3"/>
                <a:stretch>
                  <a:fillRect b="-561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9ADD94E-2A13-1043-92C4-426159ED6722}"/>
              </a:ext>
            </a:extLst>
          </p:cNvPr>
          <p:cNvSpPr/>
          <p:nvPr/>
        </p:nvSpPr>
        <p:spPr>
          <a:xfrm>
            <a:off x="3186805" y="3260140"/>
            <a:ext cx="1721223" cy="1011891"/>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A1BD96C-9D83-944D-90DA-9DF08DE80F94}"/>
              </a:ext>
            </a:extLst>
          </p:cNvPr>
          <p:cNvCxnSpPr>
            <a:cxnSpLocks/>
          </p:cNvCxnSpPr>
          <p:nvPr/>
        </p:nvCxnSpPr>
        <p:spPr>
          <a:xfrm>
            <a:off x="2817159" y="3766085"/>
            <a:ext cx="369646"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D8378D-3C4C-A244-A0F7-C68435AD241A}"/>
                  </a:ext>
                </a:extLst>
              </p:cNvPr>
              <p:cNvSpPr txBox="1"/>
              <p:nvPr/>
            </p:nvSpPr>
            <p:spPr>
              <a:xfrm>
                <a:off x="2007925" y="3367950"/>
                <a:ext cx="88762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b="0" i="1">
                              <a:latin typeface="Cambria Math" panose="02040503050406030204" pitchFamily="18" charset="0"/>
                            </a:rPr>
                            <m:t>𝑥</m:t>
                          </m:r>
                        </m:e>
                      </m:acc>
                      <m:r>
                        <a:rPr lang="en-US" sz="1600" b="0" i="0">
                          <a:latin typeface="Cambria Math" panose="02040503050406030204" pitchFamily="18" charset="0"/>
                        </a:rPr>
                        <m:t>=</m:t>
                      </m:r>
                      <m:d>
                        <m:dPr>
                          <m:begChr m:val="["/>
                          <m:endChr m:val="]"/>
                          <m:ctrlPr>
                            <a:rPr lang="en-US" sz="1600" b="0" i="1">
                              <a:latin typeface="Cambria Math" panose="02040503050406030204" pitchFamily="18" charset="0"/>
                            </a:rPr>
                          </m:ctrlPr>
                        </m:dPr>
                        <m:e>
                          <m:eqArr>
                            <m:eqArrPr>
                              <m:ctrlPr>
                                <a:rPr lang="en-US" sz="1600" b="0" i="1">
                                  <a:latin typeface="Cambria Math" panose="02040503050406030204" pitchFamily="18" charset="0"/>
                                </a:rPr>
                              </m:ctrlPr>
                            </m:eqArrPr>
                            <m:e>
                              <m:r>
                                <a:rPr lang="en-US" sz="1600" b="0" i="1">
                                  <a:latin typeface="Cambria Math" panose="02040503050406030204" pitchFamily="18" charset="0"/>
                                </a:rPr>
                                <m:t>1</m:t>
                              </m:r>
                            </m:e>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1</m:t>
                                  </m:r>
                                </m:sub>
                              </m:sSub>
                            </m:e>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2</m:t>
                                  </m:r>
                                </m:sub>
                              </m:sSub>
                            </m:e>
                          </m:eqArr>
                        </m:e>
                      </m:d>
                      <m:r>
                        <a:rPr lang="en-US" sz="1600" b="0" i="0">
                          <a:latin typeface="Cambria Math" panose="02040503050406030204" pitchFamily="18" charset="0"/>
                        </a:rPr>
                        <m:t> </m:t>
                      </m:r>
                    </m:oMath>
                  </m:oMathPara>
                </a14:m>
                <a:endParaRPr lang="en-US" sz="1800"/>
              </a:p>
            </p:txBody>
          </p:sp>
        </mc:Choice>
        <mc:Fallback xmlns="">
          <p:sp>
            <p:nvSpPr>
              <p:cNvPr id="6" name="TextBox 5">
                <a:extLst>
                  <a:ext uri="{FF2B5EF4-FFF2-40B4-BE49-F238E27FC236}">
                    <a16:creationId xmlns:a16="http://schemas.microsoft.com/office/drawing/2014/main" id="{5BD8378D-3C4C-A244-A0F7-C68435AD241A}"/>
                  </a:ext>
                </a:extLst>
              </p:cNvPr>
              <p:cNvSpPr txBox="1">
                <a:spLocks noRot="1" noChangeAspect="1" noMove="1" noResize="1" noEditPoints="1" noAdjustHandles="1" noChangeArrowheads="1" noChangeShapeType="1" noTextEdit="1"/>
              </p:cNvSpPr>
              <p:nvPr/>
            </p:nvSpPr>
            <p:spPr>
              <a:xfrm>
                <a:off x="2007925" y="3367950"/>
                <a:ext cx="887629" cy="691471"/>
              </a:xfrm>
              <a:prstGeom prst="rect">
                <a:avLst/>
              </a:prstGeom>
              <a:blipFill>
                <a:blip r:embed="rId4"/>
                <a:stretch>
                  <a:fillRect l="-1408" r="-5634"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AAD232-ECB6-0D4F-A791-83CA815F304F}"/>
                  </a:ext>
                </a:extLst>
              </p:cNvPr>
              <p:cNvSpPr txBox="1"/>
              <p:nvPr/>
            </p:nvSpPr>
            <p:spPr>
              <a:xfrm>
                <a:off x="3270428" y="3316475"/>
                <a:ext cx="1506072" cy="794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panose="02040503050406030204" pitchFamily="18" charset="0"/>
                            </a:rPr>
                          </m:ctrlPr>
                        </m:dPr>
                        <m:e>
                          <m:eqArr>
                            <m:eqArrPr>
                              <m:ctrlPr>
                                <a:rPr lang="en-US" sz="1800" b="0" i="1">
                                  <a:latin typeface="Cambria Math" panose="02040503050406030204" pitchFamily="18" charset="0"/>
                                </a:rPr>
                              </m:ctrlPr>
                            </m:eqArrPr>
                            <m:e>
                              <m:r>
                                <a:rPr lang="en-US" sz="1800" b="0" i="1">
                                  <a:latin typeface="Cambria Math" panose="02040503050406030204" pitchFamily="18" charset="0"/>
                                </a:rPr>
                                <m:t>1</m:t>
                              </m:r>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1</m:t>
                                  </m:r>
                                </m:sub>
                              </m:sSub>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2</m:t>
                                  </m:r>
                                </m:sub>
                              </m:sSub>
                            </m:e>
                          </m:eqArr>
                        </m:e>
                      </m:d>
                      <m:r>
                        <m:rPr>
                          <m:sty m:val="p"/>
                        </m:rPr>
                        <a:rPr lang="en-US" sz="1800" b="0" i="0">
                          <a:latin typeface="Cambria Math" panose="02040503050406030204" pitchFamily="18" charset="0"/>
                        </a:rPr>
                        <m:t>dot</m:t>
                      </m:r>
                      <m:d>
                        <m:dPr>
                          <m:begChr m:val="["/>
                          <m:endChr m:val="]"/>
                          <m:ctrlPr>
                            <a:rPr lang="en-US" sz="1800" b="0" i="1">
                              <a:latin typeface="Cambria Math" panose="02040503050406030204" pitchFamily="18" charset="0"/>
                            </a:rPr>
                          </m:ctrlPr>
                        </m:dPr>
                        <m:e>
                          <m:eqArr>
                            <m:eqArrPr>
                              <m:ctrlPr>
                                <a:rPr lang="en-US" sz="1800" b="0" i="1">
                                  <a:latin typeface="Cambria Math" panose="02040503050406030204" pitchFamily="18" charset="0"/>
                                </a:rPr>
                              </m:ctrlPr>
                            </m:eqArrPr>
                            <m:e>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0</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2</m:t>
                                  </m:r>
                                </m:sub>
                              </m:sSub>
                            </m:e>
                          </m:eqArr>
                        </m:e>
                      </m:d>
                    </m:oMath>
                  </m:oMathPara>
                </a14:m>
                <a:endParaRPr lang="en-US"/>
              </a:p>
            </p:txBody>
          </p:sp>
        </mc:Choice>
        <mc:Fallback xmlns="">
          <p:sp>
            <p:nvSpPr>
              <p:cNvPr id="7" name="TextBox 6">
                <a:extLst>
                  <a:ext uri="{FF2B5EF4-FFF2-40B4-BE49-F238E27FC236}">
                    <a16:creationId xmlns:a16="http://schemas.microsoft.com/office/drawing/2014/main" id="{D9AAD232-ECB6-0D4F-A791-83CA815F304F}"/>
                  </a:ext>
                </a:extLst>
              </p:cNvPr>
              <p:cNvSpPr txBox="1">
                <a:spLocks noRot="1" noChangeAspect="1" noMove="1" noResize="1" noEditPoints="1" noAdjustHandles="1" noChangeArrowheads="1" noChangeShapeType="1" noTextEdit="1"/>
              </p:cNvSpPr>
              <p:nvPr/>
            </p:nvSpPr>
            <p:spPr>
              <a:xfrm>
                <a:off x="3270428" y="3316475"/>
                <a:ext cx="1506072" cy="794430"/>
              </a:xfrm>
              <a:prstGeom prst="rect">
                <a:avLst/>
              </a:prstGeom>
              <a:blipFill>
                <a:blip r:embed="rId5"/>
                <a:stretch>
                  <a:fillRect b="-312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B2E90D2-77C1-2747-AB7D-2F8229C574DE}"/>
              </a:ext>
            </a:extLst>
          </p:cNvPr>
          <p:cNvCxnSpPr>
            <a:cxnSpLocks/>
          </p:cNvCxnSpPr>
          <p:nvPr/>
        </p:nvCxnSpPr>
        <p:spPr>
          <a:xfrm>
            <a:off x="4890605" y="3774349"/>
            <a:ext cx="478178"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6A93994-A01C-3242-A15E-80066F5DAA62}"/>
              </a:ext>
            </a:extLst>
          </p:cNvPr>
          <p:cNvSpPr/>
          <p:nvPr/>
        </p:nvSpPr>
        <p:spPr>
          <a:xfrm>
            <a:off x="5368783" y="3301348"/>
            <a:ext cx="927846" cy="92784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4FB587-C3BA-3443-9300-CB7D51D9B6F7}"/>
                  </a:ext>
                </a:extLst>
              </p:cNvPr>
              <p:cNvSpPr txBox="1"/>
              <p:nvPr/>
            </p:nvSpPr>
            <p:spPr>
              <a:xfrm>
                <a:off x="5493206" y="3480322"/>
                <a:ext cx="727956"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b="0" i="1">
                              <a:latin typeface="Cambria Math" panose="02040503050406030204" pitchFamily="18" charset="0"/>
                            </a:rPr>
                            <m:t>1</m:t>
                          </m:r>
                        </m:num>
                        <m:den>
                          <m:r>
                            <a:rPr lang="en-US" sz="1600" b="0" i="1">
                              <a:latin typeface="Cambria Math" panose="02040503050406030204" pitchFamily="18" charset="0"/>
                            </a:rPr>
                            <m:t>1+</m:t>
                          </m:r>
                          <m:sSup>
                            <m:sSupPr>
                              <m:ctrlPr>
                                <a:rPr lang="en-US" sz="1600" b="0" i="1">
                                  <a:latin typeface="Cambria Math" panose="02040503050406030204" pitchFamily="18" charset="0"/>
                                </a:rPr>
                              </m:ctrlPr>
                            </m:sSupPr>
                            <m:e>
                              <m:r>
                                <a:rPr lang="en-US" sz="1600" b="0" i="1">
                                  <a:latin typeface="Cambria Math" panose="02040503050406030204" pitchFamily="18" charset="0"/>
                                </a:rPr>
                                <m:t>𝑒</m:t>
                              </m:r>
                            </m:e>
                            <m:sup>
                              <m:r>
                                <a:rPr lang="en-US" sz="1600" b="0" i="1">
                                  <a:latin typeface="Cambria Math" panose="02040503050406030204" pitchFamily="18" charset="0"/>
                                </a:rPr>
                                <m:t>−</m:t>
                              </m:r>
                              <m:r>
                                <a:rPr lang="en-US" sz="1600" b="0" i="1">
                                  <a:latin typeface="Cambria Math" panose="02040503050406030204" pitchFamily="18" charset="0"/>
                                </a:rPr>
                                <m:t>𝑧</m:t>
                              </m:r>
                            </m:sup>
                          </m:sSup>
                        </m:den>
                      </m:f>
                    </m:oMath>
                  </m:oMathPara>
                </a14:m>
                <a:endParaRPr lang="en-US" sz="1600"/>
              </a:p>
            </p:txBody>
          </p:sp>
        </mc:Choice>
        <mc:Fallback xmlns="">
          <p:sp>
            <p:nvSpPr>
              <p:cNvPr id="10" name="TextBox 9">
                <a:extLst>
                  <a:ext uri="{FF2B5EF4-FFF2-40B4-BE49-F238E27FC236}">
                    <a16:creationId xmlns:a16="http://schemas.microsoft.com/office/drawing/2014/main" id="{DF4FB587-C3BA-3443-9300-CB7D51D9B6F7}"/>
                  </a:ext>
                </a:extLst>
              </p:cNvPr>
              <p:cNvSpPr txBox="1">
                <a:spLocks noRot="1" noChangeAspect="1" noMove="1" noResize="1" noEditPoints="1" noAdjustHandles="1" noChangeArrowheads="1" noChangeShapeType="1" noTextEdit="1"/>
              </p:cNvSpPr>
              <p:nvPr/>
            </p:nvSpPr>
            <p:spPr>
              <a:xfrm>
                <a:off x="5493206" y="3480322"/>
                <a:ext cx="727956" cy="466731"/>
              </a:xfrm>
              <a:prstGeom prst="rect">
                <a:avLst/>
              </a:prstGeom>
              <a:blipFill>
                <a:blip r:embed="rId6"/>
                <a:stretch>
                  <a:fillRect l="-5172" b="-10526"/>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09A296C-36A5-804C-BE5D-0556D0A2B040}"/>
              </a:ext>
            </a:extLst>
          </p:cNvPr>
          <p:cNvCxnSpPr>
            <a:cxnSpLocks/>
          </p:cNvCxnSpPr>
          <p:nvPr/>
        </p:nvCxnSpPr>
        <p:spPr>
          <a:xfrm>
            <a:off x="6296629" y="3774349"/>
            <a:ext cx="420177"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11E2D6-DEC4-2740-B055-C8255971BB61}"/>
                  </a:ext>
                </a:extLst>
              </p:cNvPr>
              <p:cNvSpPr txBox="1"/>
              <p:nvPr/>
            </p:nvSpPr>
            <p:spPr>
              <a:xfrm flipH="1">
                <a:off x="6757384" y="3536298"/>
                <a:ext cx="282740" cy="354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e>
                      </m:acc>
                    </m:oMath>
                  </m:oMathPara>
                </a14:m>
                <a:endParaRPr lang="en-US" sz="2000"/>
              </a:p>
            </p:txBody>
          </p:sp>
        </mc:Choice>
        <mc:Fallback xmlns="">
          <p:sp>
            <p:nvSpPr>
              <p:cNvPr id="12" name="TextBox 11">
                <a:extLst>
                  <a:ext uri="{FF2B5EF4-FFF2-40B4-BE49-F238E27FC236}">
                    <a16:creationId xmlns:a16="http://schemas.microsoft.com/office/drawing/2014/main" id="{DD11E2D6-DEC4-2740-B055-C8255971BB61}"/>
                  </a:ext>
                </a:extLst>
              </p:cNvPr>
              <p:cNvSpPr txBox="1">
                <a:spLocks noRot="1" noChangeAspect="1" noMove="1" noResize="1" noEditPoints="1" noAdjustHandles="1" noChangeArrowheads="1" noChangeShapeType="1" noTextEdit="1"/>
              </p:cNvSpPr>
              <p:nvPr/>
            </p:nvSpPr>
            <p:spPr>
              <a:xfrm flipH="1">
                <a:off x="6757384" y="3536298"/>
                <a:ext cx="282740" cy="354777"/>
              </a:xfrm>
              <a:prstGeom prst="rect">
                <a:avLst/>
              </a:prstGeom>
              <a:blipFill>
                <a:blip r:embed="rId7"/>
                <a:stretch>
                  <a:fillRect l="-4348" t="-31034" r="-4348" b="-20690"/>
                </a:stretch>
              </a:blipFill>
            </p:spPr>
            <p:txBody>
              <a:bodyPr/>
              <a:lstStyle/>
              <a:p>
                <a:r>
                  <a:rPr lang="en-US">
                    <a:noFill/>
                  </a:rPr>
                  <a:t> </a:t>
                </a:r>
              </a:p>
            </p:txBody>
          </p:sp>
        </mc:Fallback>
      </mc:AlternateContent>
    </p:spTree>
    <p:extLst>
      <p:ext uri="{BB962C8B-B14F-4D97-AF65-F5344CB8AC3E}">
        <p14:creationId xmlns:p14="http://schemas.microsoft.com/office/powerpoint/2010/main" val="427204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06C6-0D4E-304B-8B24-34E2E2251393}"/>
              </a:ext>
            </a:extLst>
          </p:cNvPr>
          <p:cNvSpPr>
            <a:spLocks noGrp="1"/>
          </p:cNvSpPr>
          <p:nvPr>
            <p:ph type="title"/>
          </p:nvPr>
        </p:nvSpPr>
        <p:spPr/>
        <p:txBody>
          <a:bodyPr/>
          <a:lstStyle/>
          <a:p>
            <a:r>
              <a:rPr lang="en-US"/>
              <a:t>Bias term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67A48D7-210E-3648-A643-A84FAAB71D13}"/>
                  </a:ext>
                </a:extLst>
              </p:cNvPr>
              <p:cNvSpPr>
                <a:spLocks noGrp="1"/>
              </p:cNvSpPr>
              <p:nvPr>
                <p:ph type="body" idx="1"/>
              </p:nvPr>
            </p:nvSpPr>
            <p:spPr>
              <a:xfrm>
                <a:off x="235200" y="641850"/>
                <a:ext cx="8616000" cy="2391645"/>
              </a:xfrm>
            </p:spPr>
            <p:txBody>
              <a:bodyPr/>
              <a:lstStyle/>
              <a:p>
                <a:r>
                  <a:rPr lang="en-US">
                    <a:solidFill>
                      <a:schemeClr val="bg2"/>
                    </a:solidFill>
                  </a:rPr>
                  <a:t>Nếu   </a:t>
                </a:r>
                <a14:m>
                  <m:oMath xmlns:m="http://schemas.openxmlformats.org/officeDocument/2006/math">
                    <m:acc>
                      <m:accPr>
                        <m:chr m:val="⃗"/>
                        <m:ctrlPr>
                          <a:rPr lang="en-US"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𝑥</m:t>
                        </m:r>
                      </m:e>
                    </m:acc>
                    <m:r>
                      <a:rPr lang="en-US" b="0" i="1">
                        <a:solidFill>
                          <a:schemeClr val="bg2"/>
                        </a:solidFill>
                        <a:latin typeface="Cambria Math" panose="02040503050406030204" pitchFamily="18" charset="0"/>
                      </a:rPr>
                      <m:t>=0 </m:t>
                    </m:r>
                    <m:r>
                      <a:rPr lang="en-US" b="0" i="1">
                        <a:solidFill>
                          <a:schemeClr val="bg2"/>
                        </a:solidFill>
                        <a:latin typeface="Cambria Math" panose="02040503050406030204" pitchFamily="18" charset="0"/>
                        <a:ea typeface="Cambria Math" panose="02040503050406030204" pitchFamily="18" charset="0"/>
                      </a:rPr>
                      <m:t>→</m:t>
                    </m:r>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𝑧</m:t>
                        </m:r>
                      </m:e>
                    </m:acc>
                    <m:r>
                      <a:rPr lang="en-US" i="1">
                        <a:solidFill>
                          <a:schemeClr val="bg2"/>
                        </a:solidFill>
                        <a:latin typeface="Cambria Math" panose="02040503050406030204" pitchFamily="18" charset="0"/>
                      </a:rPr>
                      <m:t>=</m:t>
                    </m:r>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𝑊</m:t>
                        </m:r>
                      </m:e>
                    </m:acc>
                    <m:r>
                      <a:rPr lang="en-US" i="1">
                        <a:solidFill>
                          <a:schemeClr val="bg2"/>
                        </a:solidFill>
                        <a:latin typeface="Cambria Math" panose="02040503050406030204" pitchFamily="18" charset="0"/>
                      </a:rPr>
                      <m:t>.</m:t>
                    </m:r>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𝑥</m:t>
                        </m:r>
                      </m:e>
                    </m:acc>
                    <m:r>
                      <a:rPr lang="en-US" b="0" i="0">
                        <a:solidFill>
                          <a:schemeClr val="bg2"/>
                        </a:solidFill>
                        <a:latin typeface="Cambria Math" panose="02040503050406030204" pitchFamily="18" charset="0"/>
                      </a:rPr>
                      <m:t>=0</m:t>
                    </m:r>
                  </m:oMath>
                </a14:m>
                <a:endParaRPr lang="en-US" b="0">
                  <a:solidFill>
                    <a:schemeClr val="bg2"/>
                  </a:solidFill>
                </a:endParaRPr>
              </a:p>
              <a:p>
                <a:pPr marL="114300" indent="0">
                  <a:buNone/>
                </a:pPr>
                <a:endParaRPr lang="en-US">
                  <a:solidFill>
                    <a:schemeClr val="bg2"/>
                  </a:solidFill>
                </a:endParaRPr>
              </a:p>
              <a:p>
                <a:r>
                  <a:rPr lang="en-US">
                    <a:solidFill>
                      <a:schemeClr val="bg2"/>
                    </a:solidFill>
                  </a:rPr>
                  <a:t>Ngoại trừ sigmoid function, các hàm activation đều trả về 0 nếu đầu vào là 0, </a:t>
                </a:r>
                <a14:m>
                  <m:oMath xmlns:m="http://schemas.openxmlformats.org/officeDocument/2006/math">
                    <m:r>
                      <a:rPr lang="en-US" b="0" i="1">
                        <a:solidFill>
                          <a:schemeClr val="bg2"/>
                        </a:solidFill>
                        <a:latin typeface="Cambria Math" panose="02040503050406030204" pitchFamily="18" charset="0"/>
                      </a:rPr>
                      <m:t>𝑓</m:t>
                    </m:r>
                    <m:d>
                      <m:dPr>
                        <m:ctrlPr>
                          <a:rPr lang="en-US" b="0" i="1">
                            <a:solidFill>
                              <a:schemeClr val="bg2"/>
                            </a:solidFill>
                            <a:latin typeface="Cambria Math" panose="02040503050406030204" pitchFamily="18" charset="0"/>
                          </a:rPr>
                        </m:ctrlPr>
                      </m:dPr>
                      <m:e>
                        <m:acc>
                          <m:accPr>
                            <m:chr m:val="⃗"/>
                            <m:ctrlPr>
                              <a:rPr lang="en-US" b="0" i="1">
                                <a:solidFill>
                                  <a:schemeClr val="bg2"/>
                                </a:solidFill>
                                <a:latin typeface="Cambria Math" panose="02040503050406030204" pitchFamily="18" charset="0"/>
                              </a:rPr>
                            </m:ctrlPr>
                          </m:accPr>
                          <m:e>
                            <m:r>
                              <a:rPr lang="en-US" b="0" i="1">
                                <a:solidFill>
                                  <a:schemeClr val="bg2"/>
                                </a:solidFill>
                                <a:latin typeface="Cambria Math" panose="02040503050406030204" pitchFamily="18" charset="0"/>
                              </a:rPr>
                              <m:t>𝑧</m:t>
                            </m:r>
                          </m:e>
                        </m:acc>
                        <m:r>
                          <a:rPr lang="en-US" b="0" i="1">
                            <a:solidFill>
                              <a:schemeClr val="bg2"/>
                            </a:solidFill>
                            <a:latin typeface="Cambria Math" panose="02040503050406030204" pitchFamily="18" charset="0"/>
                          </a:rPr>
                          <m:t>=0</m:t>
                        </m:r>
                      </m:e>
                    </m:d>
                    <m:r>
                      <a:rPr lang="en-US" b="0" i="1">
                        <a:solidFill>
                          <a:schemeClr val="bg2"/>
                        </a:solidFill>
                        <a:latin typeface="Cambria Math" panose="02040503050406030204" pitchFamily="18" charset="0"/>
                      </a:rPr>
                      <m:t>=0</m:t>
                    </m:r>
                  </m:oMath>
                </a14:m>
                <a:endParaRPr lang="en-US">
                  <a:solidFill>
                    <a:schemeClr val="bg2"/>
                  </a:solidFill>
                </a:endParaRPr>
              </a:p>
              <a:p>
                <a:endParaRPr lang="en-US">
                  <a:solidFill>
                    <a:schemeClr val="bg2"/>
                  </a:solidFill>
                </a:endParaRPr>
              </a:p>
              <a:p>
                <a:r>
                  <a:rPr lang="en-US">
                    <a:solidFill>
                      <a:schemeClr val="bg2"/>
                    </a:solidFill>
                  </a:rPr>
                  <a:t>Để có đầu ra phù hợp với dữ liệu huấn luyện cần bổ xung thêm bias term, </a:t>
                </a:r>
                <a14:m>
                  <m:oMath xmlns:m="http://schemas.openxmlformats.org/officeDocument/2006/math">
                    <m:r>
                      <a:rPr lang="en-US" b="0" i="1">
                        <a:solidFill>
                          <a:schemeClr val="bg2"/>
                        </a:solidFill>
                        <a:latin typeface="Cambria Math" panose="02040503050406030204" pitchFamily="18" charset="0"/>
                      </a:rPr>
                      <m:t>𝑏</m:t>
                    </m:r>
                    <m:r>
                      <a:rPr lang="en-US" b="0" i="1">
                        <a:solidFill>
                          <a:schemeClr val="bg2"/>
                        </a:solidFill>
                        <a:latin typeface="Cambria Math" panose="02040503050406030204" pitchFamily="18" charset="0"/>
                      </a:rPr>
                      <m:t>=</m:t>
                    </m:r>
                    <m:sSub>
                      <m:sSubPr>
                        <m:ctrlPr>
                          <a:rPr lang="en-US" b="0"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𝑤</m:t>
                        </m:r>
                      </m:e>
                      <m:sub>
                        <m:r>
                          <a:rPr lang="en-US" b="0" i="1">
                            <a:solidFill>
                              <a:schemeClr val="bg2"/>
                            </a:solidFill>
                            <a:latin typeface="Cambria Math" panose="02040503050406030204" pitchFamily="18" charset="0"/>
                          </a:rPr>
                          <m:t>0</m:t>
                        </m:r>
                      </m:sub>
                    </m:sSub>
                  </m:oMath>
                </a14:m>
                <a:r>
                  <a:rPr lang="en-US">
                    <a:solidFill>
                      <a:schemeClr val="bg2"/>
                    </a:solidFill>
                  </a:rPr>
                  <a:t> cho một đầu vào quy ước </a:t>
                </a:r>
                <a14:m>
                  <m:oMath xmlns:m="http://schemas.openxmlformats.org/officeDocument/2006/math">
                    <m:sSub>
                      <m:sSubPr>
                        <m:ctrlPr>
                          <a:rPr lang="en-US" i="1">
                            <a:solidFill>
                              <a:schemeClr val="bg2"/>
                            </a:solidFill>
                            <a:latin typeface="Cambria Math" panose="02040503050406030204" pitchFamily="18" charset="0"/>
                          </a:rPr>
                        </m:ctrlPr>
                      </m:sSubPr>
                      <m:e>
                        <m:r>
                          <a:rPr lang="en-US" b="0" i="1">
                            <a:solidFill>
                              <a:schemeClr val="bg2"/>
                            </a:solidFill>
                            <a:latin typeface="Cambria Math" panose="02040503050406030204" pitchFamily="18" charset="0"/>
                          </a:rPr>
                          <m:t>𝑥</m:t>
                        </m:r>
                      </m:e>
                      <m:sub>
                        <m:r>
                          <a:rPr lang="en-US" b="0" i="1">
                            <a:solidFill>
                              <a:schemeClr val="bg2"/>
                            </a:solidFill>
                            <a:latin typeface="Cambria Math" panose="02040503050406030204" pitchFamily="18" charset="0"/>
                          </a:rPr>
                          <m:t>0</m:t>
                        </m:r>
                      </m:sub>
                    </m:sSub>
                  </m:oMath>
                </a14:m>
                <a:r>
                  <a:rPr lang="en-US">
                    <a:solidFill>
                      <a:schemeClr val="bg2"/>
                    </a:solidFill>
                  </a:rPr>
                  <a:t> luôn == 1</a:t>
                </a:r>
              </a:p>
            </p:txBody>
          </p:sp>
        </mc:Choice>
        <mc:Fallback xmlns="">
          <p:sp>
            <p:nvSpPr>
              <p:cNvPr id="3" name="Text Placeholder 2">
                <a:extLst>
                  <a:ext uri="{FF2B5EF4-FFF2-40B4-BE49-F238E27FC236}">
                    <a16:creationId xmlns:a16="http://schemas.microsoft.com/office/drawing/2014/main" id="{767A48D7-210E-3648-A643-A84FAAB71D13}"/>
                  </a:ext>
                </a:extLst>
              </p:cNvPr>
              <p:cNvSpPr>
                <a:spLocks noGrp="1" noRot="1" noChangeAspect="1" noMove="1" noResize="1" noEditPoints="1" noAdjustHandles="1" noChangeArrowheads="1" noChangeShapeType="1" noTextEdit="1"/>
              </p:cNvSpPr>
              <p:nvPr>
                <p:ph type="body" idx="1"/>
              </p:nvPr>
            </p:nvSpPr>
            <p:spPr>
              <a:xfrm>
                <a:off x="235200" y="641850"/>
                <a:ext cx="8616000" cy="2391645"/>
              </a:xfrm>
              <a:blipFill>
                <a:blip r:embed="rId2"/>
                <a:stretch>
                  <a:fillRect r="-295" b="-211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DA68B93-6872-9C45-92BF-3CFF655E37CA}"/>
              </a:ext>
            </a:extLst>
          </p:cNvPr>
          <p:cNvSpPr/>
          <p:nvPr/>
        </p:nvSpPr>
        <p:spPr>
          <a:xfrm>
            <a:off x="3133017" y="3717340"/>
            <a:ext cx="1721223" cy="1011891"/>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D773F82-5213-8844-99F5-06B3E67A166F}"/>
              </a:ext>
            </a:extLst>
          </p:cNvPr>
          <p:cNvCxnSpPr>
            <a:cxnSpLocks/>
          </p:cNvCxnSpPr>
          <p:nvPr/>
        </p:nvCxnSpPr>
        <p:spPr>
          <a:xfrm>
            <a:off x="2763371" y="4223285"/>
            <a:ext cx="369646"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012F83-CC62-3C45-BE2B-A349D2A6FAB6}"/>
                  </a:ext>
                </a:extLst>
              </p:cNvPr>
              <p:cNvSpPr txBox="1"/>
              <p:nvPr/>
            </p:nvSpPr>
            <p:spPr>
              <a:xfrm>
                <a:off x="1954137" y="3825150"/>
                <a:ext cx="887629"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b="0" i="1">
                              <a:latin typeface="Cambria Math" panose="02040503050406030204" pitchFamily="18" charset="0"/>
                            </a:rPr>
                            <m:t>𝑥</m:t>
                          </m:r>
                        </m:e>
                      </m:acc>
                      <m:r>
                        <a:rPr lang="en-US" sz="1600" b="0" i="0">
                          <a:latin typeface="Cambria Math" panose="02040503050406030204" pitchFamily="18" charset="0"/>
                        </a:rPr>
                        <m:t>=</m:t>
                      </m:r>
                      <m:d>
                        <m:dPr>
                          <m:begChr m:val="["/>
                          <m:endChr m:val="]"/>
                          <m:ctrlPr>
                            <a:rPr lang="en-US" sz="1600" b="0" i="1">
                              <a:latin typeface="Cambria Math" panose="02040503050406030204" pitchFamily="18" charset="0"/>
                            </a:rPr>
                          </m:ctrlPr>
                        </m:dPr>
                        <m:e>
                          <m:eqArr>
                            <m:eqArrPr>
                              <m:ctrlPr>
                                <a:rPr lang="en-US" sz="1600" b="0" i="1">
                                  <a:latin typeface="Cambria Math" panose="02040503050406030204" pitchFamily="18" charset="0"/>
                                </a:rPr>
                              </m:ctrlPr>
                            </m:eqArrPr>
                            <m:e>
                              <m:r>
                                <a:rPr lang="en-US" sz="1600" b="0" i="1">
                                  <a:latin typeface="Cambria Math" panose="02040503050406030204" pitchFamily="18" charset="0"/>
                                </a:rPr>
                                <m:t>1</m:t>
                              </m:r>
                            </m:e>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1</m:t>
                                  </m:r>
                                </m:sub>
                              </m:sSub>
                            </m:e>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2</m:t>
                                  </m:r>
                                </m:sub>
                              </m:sSub>
                            </m:e>
                          </m:eqArr>
                        </m:e>
                      </m:d>
                      <m:r>
                        <a:rPr lang="en-US" sz="1600" b="0" i="0">
                          <a:latin typeface="Cambria Math" panose="02040503050406030204" pitchFamily="18" charset="0"/>
                        </a:rPr>
                        <m:t> </m:t>
                      </m:r>
                    </m:oMath>
                  </m:oMathPara>
                </a14:m>
                <a:endParaRPr lang="en-US" sz="1800"/>
              </a:p>
            </p:txBody>
          </p:sp>
        </mc:Choice>
        <mc:Fallback xmlns="">
          <p:sp>
            <p:nvSpPr>
              <p:cNvPr id="6" name="TextBox 5">
                <a:extLst>
                  <a:ext uri="{FF2B5EF4-FFF2-40B4-BE49-F238E27FC236}">
                    <a16:creationId xmlns:a16="http://schemas.microsoft.com/office/drawing/2014/main" id="{0D012F83-CC62-3C45-BE2B-A349D2A6FAB6}"/>
                  </a:ext>
                </a:extLst>
              </p:cNvPr>
              <p:cNvSpPr txBox="1">
                <a:spLocks noRot="1" noChangeAspect="1" noMove="1" noResize="1" noEditPoints="1" noAdjustHandles="1" noChangeArrowheads="1" noChangeShapeType="1" noTextEdit="1"/>
              </p:cNvSpPr>
              <p:nvPr/>
            </p:nvSpPr>
            <p:spPr>
              <a:xfrm>
                <a:off x="1954137" y="3825150"/>
                <a:ext cx="887629" cy="691471"/>
              </a:xfrm>
              <a:prstGeom prst="rect">
                <a:avLst/>
              </a:prstGeom>
              <a:blipFill>
                <a:blip r:embed="rId3"/>
                <a:stretch>
                  <a:fillRect l="-1408" r="-5634"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2883E2-7FC1-C44A-9A52-4688F921B663}"/>
                  </a:ext>
                </a:extLst>
              </p:cNvPr>
              <p:cNvSpPr txBox="1"/>
              <p:nvPr/>
            </p:nvSpPr>
            <p:spPr>
              <a:xfrm>
                <a:off x="3216640" y="3773675"/>
                <a:ext cx="1506072" cy="794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panose="02040503050406030204" pitchFamily="18" charset="0"/>
                            </a:rPr>
                          </m:ctrlPr>
                        </m:dPr>
                        <m:e>
                          <m:eqArr>
                            <m:eqArrPr>
                              <m:ctrlPr>
                                <a:rPr lang="en-US" sz="1800" b="0" i="1">
                                  <a:latin typeface="Cambria Math" panose="02040503050406030204" pitchFamily="18" charset="0"/>
                                </a:rPr>
                              </m:ctrlPr>
                            </m:eqArrPr>
                            <m:e>
                              <m:r>
                                <a:rPr lang="en-US" sz="1800" b="0" i="1">
                                  <a:latin typeface="Cambria Math" panose="02040503050406030204" pitchFamily="18" charset="0"/>
                                </a:rPr>
                                <m:t>1</m:t>
                              </m:r>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1</m:t>
                                  </m:r>
                                </m:sub>
                              </m:sSub>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2</m:t>
                                  </m:r>
                                </m:sub>
                              </m:sSub>
                            </m:e>
                          </m:eqArr>
                        </m:e>
                      </m:d>
                      <m:r>
                        <m:rPr>
                          <m:sty m:val="p"/>
                        </m:rPr>
                        <a:rPr lang="en-US" sz="1800" b="0" i="0">
                          <a:latin typeface="Cambria Math" panose="02040503050406030204" pitchFamily="18" charset="0"/>
                        </a:rPr>
                        <m:t>dot</m:t>
                      </m:r>
                      <m:d>
                        <m:dPr>
                          <m:begChr m:val="["/>
                          <m:endChr m:val="]"/>
                          <m:ctrlPr>
                            <a:rPr lang="en-US" sz="1800" b="0" i="1">
                              <a:latin typeface="Cambria Math" panose="02040503050406030204" pitchFamily="18" charset="0"/>
                            </a:rPr>
                          </m:ctrlPr>
                        </m:dPr>
                        <m:e>
                          <m:eqArr>
                            <m:eqArrPr>
                              <m:ctrlPr>
                                <a:rPr lang="en-US" sz="1800" b="0" i="1">
                                  <a:latin typeface="Cambria Math" panose="02040503050406030204" pitchFamily="18" charset="0"/>
                                </a:rPr>
                              </m:ctrlPr>
                            </m:eqArrPr>
                            <m:e>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0</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2</m:t>
                                  </m:r>
                                </m:sub>
                              </m:sSub>
                            </m:e>
                          </m:eqArr>
                        </m:e>
                      </m:d>
                    </m:oMath>
                  </m:oMathPara>
                </a14:m>
                <a:endParaRPr lang="en-US"/>
              </a:p>
            </p:txBody>
          </p:sp>
        </mc:Choice>
        <mc:Fallback xmlns="">
          <p:sp>
            <p:nvSpPr>
              <p:cNvPr id="7" name="TextBox 6">
                <a:extLst>
                  <a:ext uri="{FF2B5EF4-FFF2-40B4-BE49-F238E27FC236}">
                    <a16:creationId xmlns:a16="http://schemas.microsoft.com/office/drawing/2014/main" id="{932883E2-7FC1-C44A-9A52-4688F921B663}"/>
                  </a:ext>
                </a:extLst>
              </p:cNvPr>
              <p:cNvSpPr txBox="1">
                <a:spLocks noRot="1" noChangeAspect="1" noMove="1" noResize="1" noEditPoints="1" noAdjustHandles="1" noChangeArrowheads="1" noChangeShapeType="1" noTextEdit="1"/>
              </p:cNvSpPr>
              <p:nvPr/>
            </p:nvSpPr>
            <p:spPr>
              <a:xfrm>
                <a:off x="3216640" y="3773675"/>
                <a:ext cx="1506072" cy="794430"/>
              </a:xfrm>
              <a:prstGeom prst="rect">
                <a:avLst/>
              </a:prstGeom>
              <a:blipFill>
                <a:blip r:embed="rId4"/>
                <a:stretch>
                  <a:fillRect b="-312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19BA72E-5500-4342-9514-8C446D699D1E}"/>
              </a:ext>
            </a:extLst>
          </p:cNvPr>
          <p:cNvCxnSpPr>
            <a:cxnSpLocks/>
          </p:cNvCxnSpPr>
          <p:nvPr/>
        </p:nvCxnSpPr>
        <p:spPr>
          <a:xfrm>
            <a:off x="4836817" y="4231549"/>
            <a:ext cx="478178"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6736583-FACD-1F47-B8B5-2AE6F98101DD}"/>
              </a:ext>
            </a:extLst>
          </p:cNvPr>
          <p:cNvSpPr/>
          <p:nvPr/>
        </p:nvSpPr>
        <p:spPr>
          <a:xfrm>
            <a:off x="5314995" y="3758548"/>
            <a:ext cx="927846" cy="92784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F10DCC-46B7-6045-9544-802E7403ED72}"/>
                  </a:ext>
                </a:extLst>
              </p:cNvPr>
              <p:cNvSpPr txBox="1"/>
              <p:nvPr/>
            </p:nvSpPr>
            <p:spPr>
              <a:xfrm>
                <a:off x="5439418" y="3937522"/>
                <a:ext cx="727956"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b="0" i="1">
                              <a:latin typeface="Cambria Math" panose="02040503050406030204" pitchFamily="18" charset="0"/>
                            </a:rPr>
                            <m:t>1</m:t>
                          </m:r>
                        </m:num>
                        <m:den>
                          <m:r>
                            <a:rPr lang="en-US" sz="1600" b="0" i="1">
                              <a:latin typeface="Cambria Math" panose="02040503050406030204" pitchFamily="18" charset="0"/>
                            </a:rPr>
                            <m:t>1+</m:t>
                          </m:r>
                          <m:sSup>
                            <m:sSupPr>
                              <m:ctrlPr>
                                <a:rPr lang="en-US" sz="1600" b="0" i="1">
                                  <a:latin typeface="Cambria Math" panose="02040503050406030204" pitchFamily="18" charset="0"/>
                                </a:rPr>
                              </m:ctrlPr>
                            </m:sSupPr>
                            <m:e>
                              <m:r>
                                <a:rPr lang="en-US" sz="1600" b="0" i="1">
                                  <a:latin typeface="Cambria Math" panose="02040503050406030204" pitchFamily="18" charset="0"/>
                                </a:rPr>
                                <m:t>𝑒</m:t>
                              </m:r>
                            </m:e>
                            <m:sup>
                              <m:r>
                                <a:rPr lang="en-US" sz="1600" b="0" i="1">
                                  <a:latin typeface="Cambria Math" panose="02040503050406030204" pitchFamily="18" charset="0"/>
                                </a:rPr>
                                <m:t>−</m:t>
                              </m:r>
                              <m:r>
                                <a:rPr lang="en-US" sz="1600" b="0" i="1">
                                  <a:latin typeface="Cambria Math" panose="02040503050406030204" pitchFamily="18" charset="0"/>
                                </a:rPr>
                                <m:t>𝑧</m:t>
                              </m:r>
                            </m:sup>
                          </m:sSup>
                        </m:den>
                      </m:f>
                    </m:oMath>
                  </m:oMathPara>
                </a14:m>
                <a:endParaRPr lang="en-US" sz="1600"/>
              </a:p>
            </p:txBody>
          </p:sp>
        </mc:Choice>
        <mc:Fallback xmlns="">
          <p:sp>
            <p:nvSpPr>
              <p:cNvPr id="10" name="TextBox 9">
                <a:extLst>
                  <a:ext uri="{FF2B5EF4-FFF2-40B4-BE49-F238E27FC236}">
                    <a16:creationId xmlns:a16="http://schemas.microsoft.com/office/drawing/2014/main" id="{25F10DCC-46B7-6045-9544-802E7403ED72}"/>
                  </a:ext>
                </a:extLst>
              </p:cNvPr>
              <p:cNvSpPr txBox="1">
                <a:spLocks noRot="1" noChangeAspect="1" noMove="1" noResize="1" noEditPoints="1" noAdjustHandles="1" noChangeArrowheads="1" noChangeShapeType="1" noTextEdit="1"/>
              </p:cNvSpPr>
              <p:nvPr/>
            </p:nvSpPr>
            <p:spPr>
              <a:xfrm>
                <a:off x="5439418" y="3937522"/>
                <a:ext cx="727956" cy="466731"/>
              </a:xfrm>
              <a:prstGeom prst="rect">
                <a:avLst/>
              </a:prstGeom>
              <a:blipFill>
                <a:blip r:embed="rId5"/>
                <a:stretch>
                  <a:fillRect l="-3390" b="-10526"/>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51CE0B9-46B8-2440-ADE3-BA3BD338DE55}"/>
              </a:ext>
            </a:extLst>
          </p:cNvPr>
          <p:cNvCxnSpPr>
            <a:cxnSpLocks/>
          </p:cNvCxnSpPr>
          <p:nvPr/>
        </p:nvCxnSpPr>
        <p:spPr>
          <a:xfrm>
            <a:off x="6242841" y="4231549"/>
            <a:ext cx="420177"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CDF4B3-7D77-7B47-AEF9-896B3B0DDE6F}"/>
                  </a:ext>
                </a:extLst>
              </p:cNvPr>
              <p:cNvSpPr txBox="1"/>
              <p:nvPr/>
            </p:nvSpPr>
            <p:spPr>
              <a:xfrm flipH="1">
                <a:off x="6703596" y="3993498"/>
                <a:ext cx="282740" cy="354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e>
                      </m:acc>
                    </m:oMath>
                  </m:oMathPara>
                </a14:m>
                <a:endParaRPr lang="en-US" sz="2000"/>
              </a:p>
            </p:txBody>
          </p:sp>
        </mc:Choice>
        <mc:Fallback xmlns="">
          <p:sp>
            <p:nvSpPr>
              <p:cNvPr id="12" name="TextBox 11">
                <a:extLst>
                  <a:ext uri="{FF2B5EF4-FFF2-40B4-BE49-F238E27FC236}">
                    <a16:creationId xmlns:a16="http://schemas.microsoft.com/office/drawing/2014/main" id="{73CDF4B3-7D77-7B47-AEF9-896B3B0DDE6F}"/>
                  </a:ext>
                </a:extLst>
              </p:cNvPr>
              <p:cNvSpPr txBox="1">
                <a:spLocks noRot="1" noChangeAspect="1" noMove="1" noResize="1" noEditPoints="1" noAdjustHandles="1" noChangeArrowheads="1" noChangeShapeType="1" noTextEdit="1"/>
              </p:cNvSpPr>
              <p:nvPr/>
            </p:nvSpPr>
            <p:spPr>
              <a:xfrm flipH="1">
                <a:off x="6703596" y="3993498"/>
                <a:ext cx="282740" cy="354777"/>
              </a:xfrm>
              <a:prstGeom prst="rect">
                <a:avLst/>
              </a:prstGeom>
              <a:blipFill>
                <a:blip r:embed="rId6"/>
                <a:stretch>
                  <a:fillRect l="-9091" t="-31034" r="-4545" b="-20690"/>
                </a:stretch>
              </a:blipFill>
            </p:spPr>
            <p:txBody>
              <a:bodyPr/>
              <a:lstStyle/>
              <a:p>
                <a:r>
                  <a:rPr lang="en-US">
                    <a:noFill/>
                  </a:rPr>
                  <a:t> </a:t>
                </a:r>
              </a:p>
            </p:txBody>
          </p:sp>
        </mc:Fallback>
      </mc:AlternateContent>
      <p:sp>
        <p:nvSpPr>
          <p:cNvPr id="13" name="Right Arrow 12">
            <a:extLst>
              <a:ext uri="{FF2B5EF4-FFF2-40B4-BE49-F238E27FC236}">
                <a16:creationId xmlns:a16="http://schemas.microsoft.com/office/drawing/2014/main" id="{CA099D4A-02FC-D145-98E3-21D19E421B28}"/>
              </a:ext>
            </a:extLst>
          </p:cNvPr>
          <p:cNvSpPr/>
          <p:nvPr/>
        </p:nvSpPr>
        <p:spPr>
          <a:xfrm rot="2227831" flipV="1">
            <a:off x="2228083" y="3665208"/>
            <a:ext cx="316006" cy="17642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83FC5C5A-99C4-804D-A2A5-DF5309EE7710}"/>
              </a:ext>
            </a:extLst>
          </p:cNvPr>
          <p:cNvSpPr/>
          <p:nvPr/>
        </p:nvSpPr>
        <p:spPr>
          <a:xfrm rot="2227831" flipV="1">
            <a:off x="3987942" y="3615342"/>
            <a:ext cx="316006" cy="19211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60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F4F7-9BC1-A448-9099-63CCDE0C4DCB}"/>
              </a:ext>
            </a:extLst>
          </p:cNvPr>
          <p:cNvSpPr>
            <a:spLocks noGrp="1"/>
          </p:cNvSpPr>
          <p:nvPr>
            <p:ph type="title"/>
          </p:nvPr>
        </p:nvSpPr>
        <p:spPr/>
        <p:txBody>
          <a:bodyPr/>
          <a:lstStyle/>
          <a:p>
            <a:r>
              <a:rPr lang="en-US"/>
              <a:t>Loss Function</a:t>
            </a:r>
          </a:p>
        </p:txBody>
      </p:sp>
      <p:sp>
        <p:nvSpPr>
          <p:cNvPr id="3" name="Text Placeholder 2">
            <a:extLst>
              <a:ext uri="{FF2B5EF4-FFF2-40B4-BE49-F238E27FC236}">
                <a16:creationId xmlns:a16="http://schemas.microsoft.com/office/drawing/2014/main" id="{EBC13CEE-F0F2-F649-855C-E940B4398644}"/>
              </a:ext>
            </a:extLst>
          </p:cNvPr>
          <p:cNvSpPr>
            <a:spLocks noGrp="1"/>
          </p:cNvSpPr>
          <p:nvPr>
            <p:ph type="body" idx="1"/>
          </p:nvPr>
        </p:nvSpPr>
        <p:spPr>
          <a:xfrm>
            <a:off x="280800" y="1838525"/>
            <a:ext cx="8616000" cy="2943539"/>
          </a:xfrm>
        </p:spPr>
        <p:txBody>
          <a:bodyPr/>
          <a:lstStyle/>
          <a:p>
            <a:pPr>
              <a:spcBef>
                <a:spcPts val="1200"/>
              </a:spcBef>
            </a:pPr>
            <a:r>
              <a:rPr lang="en-US" sz="1700"/>
              <a:t>Q: Tại sao lại chia 1/N ?</a:t>
            </a:r>
            <a:br>
              <a:rPr lang="en-US" sz="1700"/>
            </a:br>
            <a:r>
              <a:rPr lang="en-US" sz="1700"/>
              <a:t>A: Vì N mẫu dữ liệu huấn luyện, hàm Loss tính cho một epochs đưa N mẫu qua perceptron và tính tổng sai lệch của mỗi mẫu chia trung bình</a:t>
            </a:r>
          </a:p>
          <a:p>
            <a:pPr>
              <a:spcBef>
                <a:spcPts val="1200"/>
              </a:spcBef>
            </a:pPr>
            <a:r>
              <a:rPr lang="en-US" sz="1700"/>
              <a:t>Q: Tại sao lại có term 1/2 ?</a:t>
            </a:r>
            <a:br>
              <a:rPr lang="en-US" sz="1700"/>
            </a:br>
            <a:r>
              <a:rPr lang="en-US" sz="1700"/>
              <a:t>A: Để khi đạo hàm phần bình phương sai lệnh, sẽ triệt tiêu 2 trên tử số</a:t>
            </a:r>
          </a:p>
          <a:p>
            <a:pPr>
              <a:spcBef>
                <a:spcPts val="1200"/>
              </a:spcBef>
            </a:pPr>
            <a:r>
              <a:rPr lang="en-US" sz="1700"/>
              <a:t>Q: Còn có các loss function kiểu khác không?</a:t>
            </a:r>
            <a:br>
              <a:rPr lang="en-US" sz="1700"/>
            </a:br>
            <a:r>
              <a:rPr lang="en-US" sz="1700"/>
              <a:t>A: Có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D46FDF1-5329-2D4D-89CE-0EF3475BE4C6}"/>
                  </a:ext>
                </a:extLst>
              </p:cNvPr>
              <p:cNvSpPr/>
              <p:nvPr/>
            </p:nvSpPr>
            <p:spPr>
              <a:xfrm>
                <a:off x="2455589" y="761274"/>
                <a:ext cx="3816366" cy="957826"/>
              </a:xfrm>
              <a:prstGeom prst="rect">
                <a:avLst/>
              </a:prstGeom>
            </p:spPr>
            <p:txBody>
              <a:bodyPr wrap="none">
                <a:spAutoFit/>
              </a:bodyPr>
              <a:lstStyle/>
              <a:p>
                <a:pPr marL="114300" indent="0">
                  <a:buNone/>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𝑊</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 )</m:t>
                                  </m:r>
                                </m:e>
                                <m:sup>
                                  <m:r>
                                    <a:rPr lang="en-US" sz="2000" i="1">
                                      <a:latin typeface="Cambria Math" panose="02040503050406030204" pitchFamily="18" charset="0"/>
                                    </a:rPr>
                                    <m:t>2</m:t>
                                  </m:r>
                                </m:sup>
                              </m:sSup>
                            </m:e>
                          </m:nary>
                        </m:e>
                      </m:d>
                    </m:oMath>
                  </m:oMathPara>
                </a14:m>
                <a:endParaRPr lang="en-US" sz="2000"/>
              </a:p>
            </p:txBody>
          </p:sp>
        </mc:Choice>
        <mc:Fallback xmlns="">
          <p:sp>
            <p:nvSpPr>
              <p:cNvPr id="4" name="Rectangle 3">
                <a:extLst>
                  <a:ext uri="{FF2B5EF4-FFF2-40B4-BE49-F238E27FC236}">
                    <a16:creationId xmlns:a16="http://schemas.microsoft.com/office/drawing/2014/main" id="{7D46FDF1-5329-2D4D-89CE-0EF3475BE4C6}"/>
                  </a:ext>
                </a:extLst>
              </p:cNvPr>
              <p:cNvSpPr>
                <a:spLocks noRot="1" noChangeAspect="1" noMove="1" noResize="1" noEditPoints="1" noAdjustHandles="1" noChangeArrowheads="1" noChangeShapeType="1" noTextEdit="1"/>
              </p:cNvSpPr>
              <p:nvPr/>
            </p:nvSpPr>
            <p:spPr>
              <a:xfrm>
                <a:off x="2455589" y="761274"/>
                <a:ext cx="3816366" cy="957826"/>
              </a:xfrm>
              <a:prstGeom prst="rect">
                <a:avLst/>
              </a:prstGeom>
              <a:blipFill>
                <a:blip r:embed="rId2"/>
                <a:stretch>
                  <a:fillRect t="-98667" b="-156000"/>
                </a:stretch>
              </a:blipFill>
            </p:spPr>
            <p:txBody>
              <a:bodyPr/>
              <a:lstStyle/>
              <a:p>
                <a:r>
                  <a:rPr lang="en-US">
                    <a:noFill/>
                  </a:rPr>
                  <a:t> </a:t>
                </a:r>
              </a:p>
            </p:txBody>
          </p:sp>
        </mc:Fallback>
      </mc:AlternateContent>
    </p:spTree>
    <p:extLst>
      <p:ext uri="{BB962C8B-B14F-4D97-AF65-F5344CB8AC3E}">
        <p14:creationId xmlns:p14="http://schemas.microsoft.com/office/powerpoint/2010/main" val="4222511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1CFC-A12D-E14F-8739-D988C1B85483}"/>
              </a:ext>
            </a:extLst>
          </p:cNvPr>
          <p:cNvSpPr>
            <a:spLocks noGrp="1"/>
          </p:cNvSpPr>
          <p:nvPr>
            <p:ph type="title"/>
          </p:nvPr>
        </p:nvSpPr>
        <p:spPr/>
        <p:txBody>
          <a:bodyPr/>
          <a:lstStyle/>
          <a:p>
            <a:r>
              <a:rPr lang="en-US"/>
              <a:t>Mục tiêu huấn luyện là Minize Loss Fuction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C75AD0B-CACD-1741-AA69-3A478E63CBF3}"/>
                  </a:ext>
                </a:extLst>
              </p:cNvPr>
              <p:cNvSpPr>
                <a:spLocks noGrp="1"/>
              </p:cNvSpPr>
              <p:nvPr>
                <p:ph type="body" idx="1"/>
              </p:nvPr>
            </p:nvSpPr>
            <p:spPr>
              <a:xfrm>
                <a:off x="167237" y="641850"/>
                <a:ext cx="8616000" cy="2399184"/>
              </a:xfrm>
            </p:spPr>
            <p:txBody>
              <a:bodyPr/>
              <a:lstStyle/>
              <a:p>
                <a:pPr>
                  <a:spcBef>
                    <a:spcPts val="1200"/>
                  </a:spcBef>
                </a:pPr>
                <a:r>
                  <a:rPr lang="en-US"/>
                  <a:t>Loss Function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𝑊</m:t>
                        </m:r>
                      </m:e>
                    </m:d>
                    <m:r>
                      <a:rPr lang="en-US" i="1">
                        <a:latin typeface="Cambria Math" panose="02040503050406030204" pitchFamily="18" charset="0"/>
                      </a:rPr>
                      <m:t> </m:t>
                    </m:r>
                  </m:oMath>
                </a14:m>
                <a:r>
                  <a:rPr lang="en-US"/>
                  <a:t>là hàm của dữ liệu huấn luyện </a:t>
                </a: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𝑋</m:t>
                        </m:r>
                      </m:e>
                    </m:acc>
                  </m:oMath>
                </a14:m>
                <a:r>
                  <a:rPr lang="en-US"/>
                  <a:t> và weights tại perceptron </a:t>
                </a: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𝑊</m:t>
                        </m:r>
                      </m:e>
                    </m:acc>
                  </m:oMath>
                </a14:m>
                <a:endParaRPr lang="en-US"/>
              </a:p>
              <a:p>
                <a:pPr>
                  <a:spcBef>
                    <a:spcPts val="1200"/>
                  </a:spcBef>
                </a:pP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𝑋</m:t>
                        </m:r>
                      </m:e>
                    </m:acc>
                  </m:oMath>
                </a14:m>
                <a:r>
                  <a:rPr lang="en-US"/>
                  <a:t> là dữ liệu huấn luyện không thể điều chỉnh</a:t>
                </a:r>
              </a:p>
              <a:p>
                <a:pPr>
                  <a:spcBef>
                    <a:spcPts val="1200"/>
                  </a:spcBef>
                </a:pPr>
                <a:r>
                  <a:rPr lang="en-US"/>
                  <a:t>Vậy chỉ có thể điều chỉnh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𝑊</m:t>
                        </m:r>
                      </m:e>
                    </m:acc>
                  </m:oMath>
                </a14:m>
                <a:r>
                  <a:rPr lang="en-US"/>
                  <a:t> để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𝑊</m:t>
                        </m:r>
                      </m:e>
                    </m:d>
                  </m:oMath>
                </a14:m>
                <a:r>
                  <a:rPr lang="en-US"/>
                  <a:t> nhỏ nhất. Chúng ta dùng phương pháp gradient descent</a:t>
                </a:r>
              </a:p>
              <a:p>
                <a:pPr marL="114300" indent="0">
                  <a:spcBef>
                    <a:spcPts val="1200"/>
                  </a:spcBef>
                  <a:buNone/>
                </a:pPr>
                <a:endParaRPr lang="en-US"/>
              </a:p>
            </p:txBody>
          </p:sp>
        </mc:Choice>
        <mc:Fallback xmlns="">
          <p:sp>
            <p:nvSpPr>
              <p:cNvPr id="3" name="Text Placeholder 2">
                <a:extLst>
                  <a:ext uri="{FF2B5EF4-FFF2-40B4-BE49-F238E27FC236}">
                    <a16:creationId xmlns:a16="http://schemas.microsoft.com/office/drawing/2014/main" id="{9C75AD0B-CACD-1741-AA69-3A478E63CBF3}"/>
                  </a:ext>
                </a:extLst>
              </p:cNvPr>
              <p:cNvSpPr>
                <a:spLocks noGrp="1" noRot="1" noChangeAspect="1" noMove="1" noResize="1" noEditPoints="1" noAdjustHandles="1" noChangeArrowheads="1" noChangeShapeType="1" noTextEdit="1"/>
              </p:cNvSpPr>
              <p:nvPr>
                <p:ph type="body" idx="1"/>
              </p:nvPr>
            </p:nvSpPr>
            <p:spPr>
              <a:xfrm>
                <a:off x="167237" y="641850"/>
                <a:ext cx="8616000" cy="2399184"/>
              </a:xfrm>
              <a:blipFill>
                <a:blip r:embed="rId2"/>
                <a:stretch>
                  <a:fillRect r="-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81E47F2-E642-4443-88C5-46256DC5B7D7}"/>
                  </a:ext>
                </a:extLst>
              </p:cNvPr>
              <p:cNvSpPr/>
              <p:nvPr/>
            </p:nvSpPr>
            <p:spPr>
              <a:xfrm>
                <a:off x="1223318" y="3070999"/>
                <a:ext cx="6315656" cy="10104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r>
                            <a:rPr lang="en-US" sz="2800" i="1">
                              <a:latin typeface="Cambria Math" panose="02040503050406030204" pitchFamily="18" charset="0"/>
                            </a:rPr>
                            <m:t>+1</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sup>
                      </m:sSup>
                      <m:r>
                        <a:rPr lang="en-US" sz="2800" i="1">
                          <a:latin typeface="Cambria Math" panose="02040503050406030204" pitchFamily="18" charset="0"/>
                        </a:rPr>
                        <m:t>−</m:t>
                      </m:r>
                      <m:r>
                        <a:rPr lang="en-US" sz="2800" i="1">
                          <a:latin typeface="Cambria Math" panose="02040503050406030204" pitchFamily="18" charset="0"/>
                        </a:rPr>
                        <m:t>𝑙𝑒𝑎𝑟𝑛𝑖𝑛𝑔</m:t>
                      </m:r>
                      <m:r>
                        <a:rPr lang="en-US" sz="2800" i="1">
                          <a:latin typeface="Cambria Math" panose="02040503050406030204" pitchFamily="18" charset="0"/>
                        </a:rPr>
                        <m:t>_</m:t>
                      </m:r>
                      <m:r>
                        <a:rPr lang="en-US" sz="2800" i="1">
                          <a:latin typeface="Cambria Math" panose="02040503050406030204" pitchFamily="18" charset="0"/>
                        </a:rPr>
                        <m:t>𝑟𝑎𝑡𝑒</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m:t>
                          </m:r>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𝑋</m:t>
                              </m:r>
                            </m:e>
                          </m:acc>
                          <m:r>
                            <a:rPr lang="en-US" sz="2800" i="1">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sup>
                          </m:sSup>
                          <m:r>
                            <a:rPr lang="en-US" sz="2800" i="1">
                              <a:latin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𝑊</m:t>
                          </m:r>
                        </m:den>
                      </m:f>
                    </m:oMath>
                  </m:oMathPara>
                </a14:m>
                <a:endParaRPr lang="en-US" sz="2800"/>
              </a:p>
            </p:txBody>
          </p:sp>
        </mc:Choice>
        <mc:Fallback xmlns="">
          <p:sp>
            <p:nvSpPr>
              <p:cNvPr id="4" name="Rectangle 3">
                <a:extLst>
                  <a:ext uri="{FF2B5EF4-FFF2-40B4-BE49-F238E27FC236}">
                    <a16:creationId xmlns:a16="http://schemas.microsoft.com/office/drawing/2014/main" id="{C81E47F2-E642-4443-88C5-46256DC5B7D7}"/>
                  </a:ext>
                </a:extLst>
              </p:cNvPr>
              <p:cNvSpPr>
                <a:spLocks noRot="1" noChangeAspect="1" noMove="1" noResize="1" noEditPoints="1" noAdjustHandles="1" noChangeArrowheads="1" noChangeShapeType="1" noTextEdit="1"/>
              </p:cNvSpPr>
              <p:nvPr/>
            </p:nvSpPr>
            <p:spPr>
              <a:xfrm>
                <a:off x="1223318" y="3070999"/>
                <a:ext cx="6315656" cy="1010469"/>
              </a:xfrm>
              <a:prstGeom prst="rect">
                <a:avLst/>
              </a:prstGeom>
              <a:blipFill>
                <a:blip r:embed="rId3"/>
                <a:stretch>
                  <a:fillRect l="-201" t="-11250" r="-803" b="-6250"/>
                </a:stretch>
              </a:blipFill>
            </p:spPr>
            <p:txBody>
              <a:bodyPr/>
              <a:lstStyle/>
              <a:p>
                <a:r>
                  <a:rPr lang="en-US">
                    <a:noFill/>
                  </a:rPr>
                  <a:t> </a:t>
                </a:r>
              </a:p>
            </p:txBody>
          </p:sp>
        </mc:Fallback>
      </mc:AlternateContent>
      <p:sp>
        <p:nvSpPr>
          <p:cNvPr id="5" name="Right Arrow 4">
            <a:extLst>
              <a:ext uri="{FF2B5EF4-FFF2-40B4-BE49-F238E27FC236}">
                <a16:creationId xmlns:a16="http://schemas.microsoft.com/office/drawing/2014/main" id="{3727A5C7-C846-CC41-9BF9-060CD337FB16}"/>
              </a:ext>
            </a:extLst>
          </p:cNvPr>
          <p:cNvSpPr/>
          <p:nvPr/>
        </p:nvSpPr>
        <p:spPr>
          <a:xfrm rot="17785513">
            <a:off x="5767964" y="3895059"/>
            <a:ext cx="519752" cy="294641"/>
          </a:xfrm>
          <a:prstGeom prst="rightArrow">
            <a:avLst>
              <a:gd name="adj1" fmla="val 41342"/>
              <a:gd name="adj2" fmla="val 538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20927A-54A0-CF49-9C80-77B65FFFF0F7}"/>
              </a:ext>
            </a:extLst>
          </p:cNvPr>
          <p:cNvSpPr txBox="1"/>
          <p:nvPr/>
        </p:nvSpPr>
        <p:spPr>
          <a:xfrm>
            <a:off x="4755840" y="4275096"/>
            <a:ext cx="2783134" cy="738664"/>
          </a:xfrm>
          <a:prstGeom prst="rect">
            <a:avLst/>
          </a:prstGeom>
          <a:noFill/>
        </p:spPr>
        <p:txBody>
          <a:bodyPr wrap="none" rtlCol="0">
            <a:spAutoFit/>
          </a:bodyPr>
          <a:lstStyle/>
          <a:p>
            <a:r>
              <a:rPr lang="en-US"/>
              <a:t>Cái này là vi phần từ phần của E</a:t>
            </a:r>
            <a:br>
              <a:rPr lang="en-US"/>
            </a:br>
            <a:r>
              <a:rPr lang="en-US"/>
              <a:t>đối với từng biến W, học ở mấy</a:t>
            </a:r>
          </a:p>
          <a:p>
            <a:r>
              <a:rPr lang="en-US"/>
              <a:t>trang đầu slide rồi</a:t>
            </a:r>
          </a:p>
        </p:txBody>
      </p:sp>
    </p:spTree>
    <p:extLst>
      <p:ext uri="{BB962C8B-B14F-4D97-AF65-F5344CB8AC3E}">
        <p14:creationId xmlns:p14="http://schemas.microsoft.com/office/powerpoint/2010/main" val="2381606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AAAB27-6652-7244-9E3B-5DF86D2F6723}"/>
                  </a:ext>
                </a:extLst>
              </p:cNvPr>
              <p:cNvSpPr/>
              <p:nvPr/>
            </p:nvSpPr>
            <p:spPr>
              <a:xfrm>
                <a:off x="105170" y="569743"/>
                <a:ext cx="5708684" cy="4433778"/>
              </a:xfrm>
              <a:prstGeom prst="rect">
                <a:avLst/>
              </a:prstGeom>
            </p:spPr>
            <p:txBody>
              <a:bodyPr wrap="square">
                <a:spAutoFit/>
              </a:bodyPr>
              <a:lstStyle/>
              <a:p>
                <a:pPr marL="114300" indent="0">
                  <a:lnSpc>
                    <a:spcPct val="150000"/>
                  </a:lnSpc>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𝑊</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p>
                                <m:sSupPr>
                                  <m:ctrlPr>
                                    <a:rPr lang="en-US" sz="1600" i="1">
                                      <a:latin typeface="Cambria Math" panose="02040503050406030204" pitchFamily="18" charset="0"/>
                                    </a:rPr>
                                  </m:ctrlPr>
                                </m:sSupPr>
                                <m:e>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e>
                                <m:sup>
                                  <m:r>
                                    <a:rPr lang="en-US" sz="1600" i="1">
                                      <a:latin typeface="Cambria Math" panose="02040503050406030204" pitchFamily="18" charset="0"/>
                                    </a:rPr>
                                    <m:t>2</m:t>
                                  </m:r>
                                </m:sup>
                              </m:sSup>
                            </m:e>
                          </m:nary>
                        </m:e>
                      </m:d>
                    </m:oMath>
                  </m:oMathPara>
                </a14:m>
                <a:endParaRPr lang="en-US" sz="1600" i="1">
                  <a:latin typeface="Cambria Math" panose="02040503050406030204" pitchFamily="18" charset="0"/>
                </a:endParaRPr>
              </a:p>
              <a:p>
                <a:pPr marL="114300" indent="0">
                  <a:lnSpc>
                    <a:spcPct val="150000"/>
                  </a:lnSpc>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𝑊</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𝑁</m:t>
                          </m:r>
                        </m:den>
                      </m:f>
                      <m:nary>
                        <m:naryPr>
                          <m:chr m:val="∑"/>
                          <m:ctrlPr>
                            <a:rPr lang="en-US" sz="1600" i="1">
                              <a:latin typeface="Cambria Math" panose="02040503050406030204" pitchFamily="18" charset="0"/>
                            </a:rPr>
                          </m:ctrlPr>
                        </m:naryPr>
                        <m:sub>
                          <m:r>
                            <m:rPr>
                              <m:brk m:alnAt="23"/>
                            </m:rPr>
                            <a:rPr lang="en-US" sz="1600" b="0" i="1">
                              <a:latin typeface="Cambria Math" panose="02040503050406030204" pitchFamily="18" charset="0"/>
                            </a:rPr>
                            <m:t>𝑖</m:t>
                          </m:r>
                          <m:r>
                            <a:rPr lang="en-US" sz="1600" b="0" i="1">
                              <a:latin typeface="Cambria Math" panose="02040503050406030204" pitchFamily="18" charset="0"/>
                            </a:rPr>
                            <m:t>=1</m:t>
                          </m:r>
                        </m:sub>
                        <m:sup>
                          <m:r>
                            <a:rPr lang="en-US" sz="1600" b="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b="0" i="1">
                                  <a:latin typeface="Cambria Math" panose="02040503050406030204" pitchFamily="18" charset="0"/>
                                </a:rPr>
                                <m:t>𝐸</m:t>
                              </m:r>
                            </m:e>
                            <m:sub>
                              <m:r>
                                <a:rPr lang="en-US" sz="1600" b="0" i="1">
                                  <a:latin typeface="Cambria Math" panose="02040503050406030204" pitchFamily="18" charset="0"/>
                                </a:rPr>
                                <m:t>𝑖</m:t>
                              </m:r>
                            </m:sub>
                          </m:sSub>
                        </m:e>
                      </m:nary>
                      <m:r>
                        <a:rPr lang="en-US" sz="1600" b="0" i="0">
                          <a:latin typeface="Cambria Math" panose="02040503050406030204" pitchFamily="18" charset="0"/>
                        </a:rPr>
                        <m:t>      </m:t>
                      </m:r>
                      <m:r>
                        <m:rPr>
                          <m:sty m:val="p"/>
                        </m:rPr>
                        <a:rPr lang="en-US" sz="1600" b="0" i="0">
                          <a:latin typeface="Cambria Math" panose="02040503050406030204" pitchFamily="18" charset="0"/>
                        </a:rPr>
                        <m:t>with</m:t>
                      </m:r>
                      <m:r>
                        <a:rPr lang="en-US" sz="1600" b="0" i="0">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𝐸</m:t>
                          </m:r>
                        </m:e>
                        <m:sub>
                          <m:r>
                            <a:rPr lang="en-US" sz="1600" b="0" i="1">
                              <a:latin typeface="Cambria Math" panose="02040503050406030204" pitchFamily="18" charset="0"/>
                            </a:rPr>
                            <m:t>𝑖</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e>
                            <m:sup>
                              <m:r>
                                <a:rPr lang="en-US" sz="1600" i="1">
                                  <a:latin typeface="Cambria Math" panose="02040503050406030204" pitchFamily="18" charset="0"/>
                                </a:rPr>
                                <m:t>2</m:t>
                              </m:r>
                            </m:sup>
                          </m:sSup>
                        </m:num>
                        <m:den>
                          <m:r>
                            <a:rPr lang="en-US" sz="1600" b="0" i="1">
                              <a:latin typeface="Cambria Math" panose="02040503050406030204" pitchFamily="18" charset="0"/>
                            </a:rPr>
                            <m:t>2</m:t>
                          </m:r>
                        </m:den>
                      </m:f>
                    </m:oMath>
                  </m:oMathPara>
                </a14:m>
                <a:endParaRPr lang="en-US" sz="1600" b="0" i="1">
                  <a:latin typeface="Cambria Math" panose="02040503050406030204" pitchFamily="18" charset="0"/>
                </a:endParaRPr>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𝐸</m:t>
                              </m:r>
                            </m:e>
                            <m:sub>
                              <m:r>
                                <a:rPr lang="en-US" sz="1600" b="0" i="1">
                                  <a:latin typeface="Cambria Math" panose="02040503050406030204" pitchFamily="18" charset="0"/>
                                  <a:ea typeface="Cambria Math" panose="02040503050406030204" pitchFamily="18" charset="0"/>
                                </a:rPr>
                                <m:t>𝑖</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𝑤</m:t>
                              </m:r>
                            </m:e>
                            <m:sub>
                              <m:r>
                                <a:rPr lang="en-US" sz="1600" b="0" i="1">
                                  <a:latin typeface="Cambria Math" panose="02040503050406030204" pitchFamily="18" charset="0"/>
                                  <a:ea typeface="Cambria Math" panose="02040503050406030204" pitchFamily="18" charset="0"/>
                                </a:rPr>
                                <m:t>𝑘</m:t>
                              </m:r>
                            </m:sub>
                          </m:sSub>
                        </m:den>
                      </m:f>
                      <m:r>
                        <a:rPr lang="en-US" sz="1600" b="0" i="0">
                          <a:latin typeface="Cambria Math" panose="02040503050406030204" pitchFamily="18" charset="0"/>
                        </a:rPr>
                        <m:t>=</m:t>
                      </m:r>
                      <m:d>
                        <m:dPr>
                          <m:ctrlPr>
                            <a:rPr lang="en-US" sz="1600" b="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f>
                        <m:fPr>
                          <m:ctrlPr>
                            <a:rPr lang="en-US" sz="1600" b="0" i="1">
                              <a:latin typeface="Cambria Math" panose="02040503050406030204" pitchFamily="18" charset="0"/>
                            </a:rPr>
                          </m:ctrlPr>
                        </m:fPr>
                        <m:num>
                          <m:r>
                            <a:rPr lang="en-US" sz="1600" b="0" i="1">
                              <a:latin typeface="Cambria Math" panose="02040503050406030204" pitchFamily="18" charset="0"/>
                              <a:ea typeface="Cambria Math" panose="02040503050406030204" pitchFamily="18" charset="0"/>
                            </a:rPr>
                            <m:t>𝜕</m:t>
                          </m:r>
                          <m:sSub>
                            <m:sSubPr>
                              <m:ctrlPr>
                                <a:rPr lang="en-US" sz="1600" b="0" i="1">
                                  <a:latin typeface="Cambria Math" panose="02040503050406030204" pitchFamily="18" charset="0"/>
                                  <a:ea typeface="Cambria Math" panose="02040503050406030204" pitchFamily="18" charset="0"/>
                                </a:rPr>
                              </m:ctrlPr>
                            </m:sSubPr>
                            <m:e>
                              <m:acc>
                                <m:accPr>
                                  <m:chr m:val="̂"/>
                                  <m:ctrlPr>
                                    <a:rPr lang="en-US" sz="1600" b="0" i="1">
                                      <a:latin typeface="Cambria Math" panose="02040503050406030204" pitchFamily="18" charset="0"/>
                                      <a:ea typeface="Cambria Math" panose="02040503050406030204" pitchFamily="18" charset="0"/>
                                    </a:rPr>
                                  </m:ctrlPr>
                                </m:accPr>
                                <m:e>
                                  <m:r>
                                    <a:rPr lang="en-US" sz="1600" b="0" i="1">
                                      <a:latin typeface="Cambria Math" panose="02040503050406030204" pitchFamily="18" charset="0"/>
                                      <a:ea typeface="Cambria Math" panose="02040503050406030204" pitchFamily="18" charset="0"/>
                                    </a:rPr>
                                    <m:t>𝑦</m:t>
                                  </m:r>
                                </m:e>
                              </m:acc>
                            </m:e>
                            <m:sub>
                              <m:r>
                                <a:rPr lang="en-US" sz="1600" b="0" i="1">
                                  <a:latin typeface="Cambria Math" panose="02040503050406030204" pitchFamily="18" charset="0"/>
                                  <a:ea typeface="Cambria Math" panose="02040503050406030204" pitchFamily="18" charset="0"/>
                                </a:rPr>
                                <m:t>𝑖</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𝑤</m:t>
                              </m:r>
                            </m:e>
                            <m:sub>
                              <m:r>
                                <a:rPr lang="en-US" sz="1600" i="1">
                                  <a:latin typeface="Cambria Math" panose="02040503050406030204" pitchFamily="18" charset="0"/>
                                  <a:ea typeface="Cambria Math" panose="02040503050406030204" pitchFamily="18" charset="0"/>
                                </a:rPr>
                                <m:t>𝑘</m:t>
                              </m:r>
                            </m:sub>
                          </m:sSub>
                        </m:den>
                      </m:f>
                      <m:r>
                        <a:rPr lang="en-US" sz="1600" b="0" i="1">
                          <a:latin typeface="Cambria Math" panose="02040503050406030204" pitchFamily="18" charset="0"/>
                        </a:rPr>
                        <m:t>  </m:t>
                      </m:r>
                      <m:r>
                        <a:rPr lang="en-US" sz="1600" b="0" i="1">
                          <a:latin typeface="Cambria Math" panose="02040503050406030204" pitchFamily="18" charset="0"/>
                        </a:rPr>
                        <m:t>𝑤𝑖𝑡h</m:t>
                      </m:r>
                      <m:r>
                        <a:rPr lang="en-US" sz="1600" b="0" i="1">
                          <a:latin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r>
                        <a:rPr lang="en-US" sz="1600" b="0" i="1">
                          <a:latin typeface="Cambria Math" panose="02040503050406030204" pitchFamily="18" charset="0"/>
                          <a:ea typeface="Cambria Math" panose="02040503050406030204" pitchFamily="18" charset="0"/>
                        </a:rPr>
                        <m:t>=</m:t>
                      </m:r>
                      <m:f>
                        <m:fPr>
                          <m:ctrlPr>
                            <a:rPr lang="en-US" sz="1600" b="0" i="1">
                              <a:latin typeface="Cambria Math" panose="02040503050406030204" pitchFamily="18" charset="0"/>
                              <a:ea typeface="Cambria Math" panose="02040503050406030204" pitchFamily="18" charset="0"/>
                            </a:rPr>
                          </m:ctrlPr>
                        </m:fPr>
                        <m:num>
                          <m:r>
                            <a:rPr lang="en-US" sz="1600" b="0" i="1">
                              <a:latin typeface="Cambria Math" panose="02040503050406030204" pitchFamily="18" charset="0"/>
                              <a:ea typeface="Cambria Math" panose="02040503050406030204" pitchFamily="18" charset="0"/>
                            </a:rPr>
                            <m:t>1</m:t>
                          </m:r>
                        </m:num>
                        <m:den>
                          <m:r>
                            <a:rPr lang="en-US" sz="1600" b="0" i="1">
                              <a:latin typeface="Cambria Math" panose="02040503050406030204" pitchFamily="18" charset="0"/>
                              <a:ea typeface="Cambria Math" panose="02040503050406030204" pitchFamily="18" charset="0"/>
                            </a:rPr>
                            <m:t>1+</m:t>
                          </m:r>
                          <m:sSup>
                            <m:sSupPr>
                              <m:ctrlPr>
                                <a:rPr lang="en-US" sz="1600" b="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𝑒</m:t>
                              </m:r>
                            </m:e>
                            <m:sup>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𝑧</m:t>
                              </m:r>
                            </m:sup>
                          </m:sSup>
                        </m:den>
                      </m:f>
                      <m:r>
                        <a:rPr lang="en-US" sz="1600" b="0" i="0">
                          <a:latin typeface="Cambria Math" panose="02040503050406030204" pitchFamily="18" charset="0"/>
                          <a:ea typeface="Cambria Math" panose="02040503050406030204" pitchFamily="18" charset="0"/>
                        </a:rPr>
                        <m:t> </m:t>
                      </m:r>
                      <m:r>
                        <m:rPr>
                          <m:sty m:val="p"/>
                        </m:rPr>
                        <a:rPr lang="en-US" sz="1600" b="0" i="0">
                          <a:latin typeface="Cambria Math" panose="02040503050406030204" pitchFamily="18" charset="0"/>
                          <a:ea typeface="Cambria Math" panose="02040503050406030204" pitchFamily="18" charset="0"/>
                        </a:rPr>
                        <m:t>with</m:t>
                      </m:r>
                      <m:r>
                        <a:rPr lang="en-US" sz="1600" b="0" i="0">
                          <a:latin typeface="Cambria Math" panose="02040503050406030204" pitchFamily="18" charset="0"/>
                          <a:ea typeface="Cambria Math" panose="02040503050406030204" pitchFamily="18" charset="0"/>
                        </a:rPr>
                        <m:t> </m:t>
                      </m:r>
                      <m:r>
                        <m:rPr>
                          <m:sty m:val="p"/>
                        </m:rPr>
                        <a:rPr lang="en-US" sz="1600" b="0" i="0">
                          <a:latin typeface="Cambria Math" panose="02040503050406030204" pitchFamily="18" charset="0"/>
                          <a:ea typeface="Cambria Math" panose="02040503050406030204" pitchFamily="18" charset="0"/>
                        </a:rPr>
                        <m:t>z</m:t>
                      </m:r>
                      <m:r>
                        <a:rPr lang="en-US" sz="1600" b="0" i="0">
                          <a:latin typeface="Cambria Math" panose="02040503050406030204" pitchFamily="18" charset="0"/>
                          <a:ea typeface="Cambria Math" panose="02040503050406030204" pitchFamily="18" charset="0"/>
                        </a:rPr>
                        <m:t>=</m:t>
                      </m:r>
                      <m:r>
                        <m:rPr>
                          <m:sty m:val="p"/>
                        </m:rPr>
                        <a:rPr lang="en-US" sz="1600" b="0" i="0">
                          <a:latin typeface="Cambria Math" panose="02040503050406030204" pitchFamily="18" charset="0"/>
                          <a:ea typeface="Cambria Math" panose="02040503050406030204" pitchFamily="18" charset="0"/>
                        </a:rPr>
                        <m:t>Wx</m:t>
                      </m:r>
                    </m:oMath>
                  </m:oMathPara>
                </a14:m>
                <a:endParaRPr lang="en-US" sz="1600" b="0" i="0">
                  <a:latin typeface="Cambria Math" panose="02040503050406030204" pitchFamily="18" charset="0"/>
                  <a:ea typeface="Cambria Math" panose="02040503050406030204" pitchFamily="18" charset="0"/>
                </a:endParaRPr>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𝐸</m:t>
                              </m:r>
                            </m:e>
                            <m:sub>
                              <m:r>
                                <a:rPr lang="en-US" sz="1600" i="1">
                                  <a:latin typeface="Cambria Math" panose="02040503050406030204" pitchFamily="18" charset="0"/>
                                  <a:ea typeface="Cambria Math" panose="02040503050406030204" pitchFamily="18" charset="0"/>
                                </a:rPr>
                                <m:t>𝑖</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𝑤</m:t>
                              </m:r>
                            </m:e>
                            <m:sub>
                              <m:r>
                                <a:rPr lang="en-US" sz="1600" i="1">
                                  <a:latin typeface="Cambria Math" panose="02040503050406030204" pitchFamily="18" charset="0"/>
                                  <a:ea typeface="Cambria Math" panose="02040503050406030204" pitchFamily="18" charset="0"/>
                                </a:rPr>
                                <m:t>𝑘</m:t>
                              </m:r>
                            </m:sub>
                          </m:sSub>
                        </m:den>
                      </m:f>
                      <m:r>
                        <a:rPr lang="en-US" sz="1600">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sSub>
                        <m:sSubPr>
                          <m:ctrlPr>
                            <a:rPr lang="en-US" sz="1600" i="1">
                              <a:latin typeface="Cambria Math" panose="02040503050406030204" pitchFamily="18" charset="0"/>
                            </a:rPr>
                          </m:ctrlPr>
                        </m:sSubPr>
                        <m:e>
                          <m:acc>
                            <m:accPr>
                              <m:chr m:val="̂"/>
                              <m:ctrlPr>
                                <a:rPr lang="en-US" sz="1600" b="0" i="1">
                                  <a:latin typeface="Cambria Math" panose="02040503050406030204" pitchFamily="18" charset="0"/>
                                  <a:ea typeface="Cambria Math" panose="02040503050406030204" pitchFamily="18" charset="0"/>
                                </a:rPr>
                              </m:ctrlPr>
                            </m:accPr>
                            <m:e>
                              <m:r>
                                <a:rPr lang="en-US" sz="1600" b="0" i="1">
                                  <a:latin typeface="Cambria Math" panose="02040503050406030204" pitchFamily="18" charset="0"/>
                                  <a:ea typeface="Cambria Math" panose="02040503050406030204" pitchFamily="18" charset="0"/>
                                </a:rPr>
                                <m:t>𝑦</m:t>
                              </m:r>
                            </m:e>
                          </m:acc>
                        </m:e>
                        <m:sub>
                          <m:r>
                            <a:rPr lang="en-US" sz="1600" b="0" i="1">
                              <a:latin typeface="Cambria Math" panose="02040503050406030204" pitchFamily="18" charset="0"/>
                            </a:rPr>
                            <m:t>𝑖</m:t>
                          </m:r>
                        </m:sub>
                      </m:sSub>
                      <m:r>
                        <a:rPr lang="en-US" sz="1600" b="0" i="1">
                          <a:latin typeface="Cambria Math" panose="02040503050406030204" pitchFamily="18" charset="0"/>
                        </a:rPr>
                        <m:t>(1−</m:t>
                      </m:r>
                      <m:sSub>
                        <m:sSubPr>
                          <m:ctrlPr>
                            <a:rPr lang="en-US" sz="1600" b="0" i="1">
                              <a:latin typeface="Cambria Math" panose="02040503050406030204" pitchFamily="18" charset="0"/>
                            </a:rPr>
                          </m:ctrlPr>
                        </m:sSubPr>
                        <m:e>
                          <m:acc>
                            <m:accPr>
                              <m:chr m:val="̂"/>
                              <m:ctrlPr>
                                <a:rPr lang="en-US" sz="1600" b="0" i="1">
                                  <a:latin typeface="Cambria Math" panose="02040503050406030204" pitchFamily="18" charset="0"/>
                                  <a:ea typeface="Cambria Math" panose="02040503050406030204" pitchFamily="18" charset="0"/>
                                </a:rPr>
                              </m:ctrlPr>
                            </m:accPr>
                            <m:e>
                              <m:r>
                                <a:rPr lang="en-US" sz="1600" b="0" i="1">
                                  <a:latin typeface="Cambria Math" panose="02040503050406030204" pitchFamily="18" charset="0"/>
                                  <a:ea typeface="Cambria Math" panose="02040503050406030204" pitchFamily="18" charset="0"/>
                                </a:rPr>
                                <m:t>𝑦</m:t>
                              </m:r>
                            </m:e>
                          </m:acc>
                        </m:e>
                        <m:sub>
                          <m:r>
                            <a:rPr lang="en-US" sz="1600" b="0" i="1">
                              <a:latin typeface="Cambria Math" panose="02040503050406030204" pitchFamily="18" charset="0"/>
                            </a:rPr>
                            <m:t>𝑖</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𝑧</m:t>
                          </m:r>
                        </m:num>
                        <m:den>
                          <m:r>
                            <a:rPr lang="en-US" sz="1600" b="0" i="1">
                              <a:latin typeface="Cambria Math" panose="02040503050406030204" pitchFamily="18" charset="0"/>
                              <a:ea typeface="Cambria Math" panose="02040503050406030204" pitchFamily="18" charset="0"/>
                            </a:rPr>
                            <m:t>𝜕</m:t>
                          </m:r>
                          <m:sSub>
                            <m:sSubPr>
                              <m:ctrlPr>
                                <a:rPr lang="en-US" sz="1600" b="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𝑤</m:t>
                              </m:r>
                            </m:e>
                            <m:sub>
                              <m:r>
                                <a:rPr lang="en-US" sz="1600" b="0" i="1">
                                  <a:latin typeface="Cambria Math" panose="02040503050406030204" pitchFamily="18" charset="0"/>
                                  <a:ea typeface="Cambria Math" panose="02040503050406030204" pitchFamily="18" charset="0"/>
                                </a:rPr>
                                <m:t>𝑘</m:t>
                              </m:r>
                            </m:sub>
                          </m:sSub>
                        </m:den>
                      </m:f>
                    </m:oMath>
                  </m:oMathPara>
                </a14:m>
                <a:endParaRPr lang="en-US" sz="1600"/>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𝐸</m:t>
                              </m:r>
                            </m:e>
                            <m:sub>
                              <m:r>
                                <a:rPr lang="en-US" sz="1600" i="1">
                                  <a:latin typeface="Cambria Math" panose="02040503050406030204" pitchFamily="18" charset="0"/>
                                  <a:ea typeface="Cambria Math" panose="02040503050406030204" pitchFamily="18" charset="0"/>
                                </a:rPr>
                                <m:t>𝑖</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𝑤</m:t>
                              </m:r>
                            </m:e>
                            <m:sub>
                              <m:r>
                                <a:rPr lang="en-US" sz="1600" i="1">
                                  <a:latin typeface="Cambria Math" panose="02040503050406030204" pitchFamily="18" charset="0"/>
                                  <a:ea typeface="Cambria Math" panose="02040503050406030204" pitchFamily="18" charset="0"/>
                                </a:rPr>
                                <m:t>𝑘</m:t>
                              </m:r>
                            </m:sub>
                          </m:sSub>
                        </m:den>
                      </m:f>
                      <m:r>
                        <a:rPr lang="en-US" sz="1600">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(1−</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𝑘</m:t>
                          </m:r>
                        </m:sub>
                      </m:sSub>
                    </m:oMath>
                  </m:oMathPara>
                </a14:m>
                <a:endParaRPr lang="en-US" sz="1600"/>
              </a:p>
            </p:txBody>
          </p:sp>
        </mc:Choice>
        <mc:Fallback xmlns="">
          <p:sp>
            <p:nvSpPr>
              <p:cNvPr id="4" name="Rectangle 3">
                <a:extLst>
                  <a:ext uri="{FF2B5EF4-FFF2-40B4-BE49-F238E27FC236}">
                    <a16:creationId xmlns:a16="http://schemas.microsoft.com/office/drawing/2014/main" id="{F0AAAB27-6652-7244-9E3B-5DF86D2F6723}"/>
                  </a:ext>
                </a:extLst>
              </p:cNvPr>
              <p:cNvSpPr>
                <a:spLocks noRot="1" noChangeAspect="1" noMove="1" noResize="1" noEditPoints="1" noAdjustHandles="1" noChangeArrowheads="1" noChangeShapeType="1" noTextEdit="1"/>
              </p:cNvSpPr>
              <p:nvPr/>
            </p:nvSpPr>
            <p:spPr>
              <a:xfrm>
                <a:off x="105170" y="569743"/>
                <a:ext cx="5708684" cy="4433778"/>
              </a:xfrm>
              <a:prstGeom prst="rect">
                <a:avLst/>
              </a:prstGeom>
              <a:blipFill>
                <a:blip r:embed="rId2"/>
                <a:stretch>
                  <a:fillRect t="-9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A99527-7CA0-094C-BE30-7BE6262248E4}"/>
                  </a:ext>
                </a:extLst>
              </p:cNvPr>
              <p:cNvSpPr txBox="1"/>
              <p:nvPr/>
            </p:nvSpPr>
            <p:spPr>
              <a:xfrm>
                <a:off x="4386058" y="2125362"/>
                <a:ext cx="3337709" cy="276999"/>
              </a:xfrm>
              <a:prstGeom prst="rect">
                <a:avLst/>
              </a:prstGeom>
              <a:noFill/>
            </p:spPr>
            <p:txBody>
              <a:bodyPr wrap="none" rtlCol="0">
                <a:spAutoFit/>
              </a:bodyPr>
              <a:lstStyle/>
              <a:p>
                <a:r>
                  <a:rPr lang="en-US" sz="1200">
                    <a:solidFill>
                      <a:schemeClr val="bg1">
                        <a:lumMod val="50000"/>
                      </a:schemeClr>
                    </a:solidFill>
                  </a:rPr>
                  <a:t>Loss function cho mỗi mẫu huấn luyện </a:t>
                </a:r>
                <a14:m>
                  <m:oMath xmlns:m="http://schemas.openxmlformats.org/officeDocument/2006/math">
                    <m:r>
                      <a:rPr lang="en-US" sz="1200" b="0" i="1">
                        <a:solidFill>
                          <a:schemeClr val="bg1">
                            <a:lumMod val="50000"/>
                          </a:schemeClr>
                        </a:solidFill>
                        <a:latin typeface="Cambria Math" panose="02040503050406030204" pitchFamily="18" charset="0"/>
                      </a:rPr>
                      <m:t>(</m:t>
                    </m:r>
                    <m:sSub>
                      <m:sSubPr>
                        <m:ctrlPr>
                          <a:rPr lang="en-US" sz="1200" b="0" i="1">
                            <a:solidFill>
                              <a:schemeClr val="bg1">
                                <a:lumMod val="50000"/>
                              </a:schemeClr>
                            </a:solidFill>
                            <a:latin typeface="Cambria Math" panose="02040503050406030204" pitchFamily="18" charset="0"/>
                          </a:rPr>
                        </m:ctrlPr>
                      </m:sSubPr>
                      <m:e>
                        <m:r>
                          <a:rPr lang="en-US" sz="1200" b="0" i="1">
                            <a:solidFill>
                              <a:schemeClr val="bg1">
                                <a:lumMod val="50000"/>
                              </a:schemeClr>
                            </a:solidFill>
                            <a:latin typeface="Cambria Math" panose="02040503050406030204" pitchFamily="18" charset="0"/>
                          </a:rPr>
                          <m:t>𝑥</m:t>
                        </m:r>
                      </m:e>
                      <m:sub>
                        <m:r>
                          <a:rPr lang="en-US" sz="1200" b="0" i="1">
                            <a:solidFill>
                              <a:schemeClr val="bg1">
                                <a:lumMod val="50000"/>
                              </a:schemeClr>
                            </a:solidFill>
                            <a:latin typeface="Cambria Math" panose="02040503050406030204" pitchFamily="18" charset="0"/>
                          </a:rPr>
                          <m:t>𝑖</m:t>
                        </m:r>
                      </m:sub>
                    </m:sSub>
                    <m:r>
                      <a:rPr lang="en-US" sz="1200" b="0" i="1">
                        <a:solidFill>
                          <a:schemeClr val="bg1">
                            <a:lumMod val="50000"/>
                          </a:schemeClr>
                        </a:solidFill>
                        <a:latin typeface="Cambria Math" panose="02040503050406030204" pitchFamily="18" charset="0"/>
                      </a:rPr>
                      <m:t>,</m:t>
                    </m:r>
                    <m:sSub>
                      <m:sSubPr>
                        <m:ctrlPr>
                          <a:rPr lang="en-US" sz="1200" b="0" i="1">
                            <a:solidFill>
                              <a:schemeClr val="bg1">
                                <a:lumMod val="50000"/>
                              </a:schemeClr>
                            </a:solidFill>
                            <a:latin typeface="Cambria Math" panose="02040503050406030204" pitchFamily="18" charset="0"/>
                          </a:rPr>
                        </m:ctrlPr>
                      </m:sSubPr>
                      <m:e>
                        <m:r>
                          <a:rPr lang="en-US" sz="1200" b="0" i="1">
                            <a:solidFill>
                              <a:schemeClr val="bg1">
                                <a:lumMod val="50000"/>
                              </a:schemeClr>
                            </a:solidFill>
                            <a:latin typeface="Cambria Math" panose="02040503050406030204" pitchFamily="18" charset="0"/>
                          </a:rPr>
                          <m:t>𝑦</m:t>
                        </m:r>
                      </m:e>
                      <m:sub>
                        <m:r>
                          <a:rPr lang="en-US" sz="1200" b="0" i="1">
                            <a:solidFill>
                              <a:schemeClr val="bg1">
                                <a:lumMod val="50000"/>
                              </a:schemeClr>
                            </a:solidFill>
                            <a:latin typeface="Cambria Math" panose="02040503050406030204" pitchFamily="18" charset="0"/>
                          </a:rPr>
                          <m:t>𝑖</m:t>
                        </m:r>
                      </m:sub>
                    </m:sSub>
                    <m:r>
                      <a:rPr lang="en-US" sz="1200" b="0" i="1">
                        <a:solidFill>
                          <a:schemeClr val="bg1">
                            <a:lumMod val="50000"/>
                          </a:schemeClr>
                        </a:solidFill>
                        <a:latin typeface="Cambria Math" panose="02040503050406030204" pitchFamily="18" charset="0"/>
                      </a:rPr>
                      <m:t>)</m:t>
                    </m:r>
                  </m:oMath>
                </a14:m>
                <a:r>
                  <a:rPr lang="en-US" sz="1200">
                    <a:solidFill>
                      <a:schemeClr val="bg1">
                        <a:lumMod val="50000"/>
                      </a:schemeClr>
                    </a:solidFill>
                  </a:rPr>
                  <a:t> </a:t>
                </a:r>
              </a:p>
            </p:txBody>
          </p:sp>
        </mc:Choice>
        <mc:Fallback xmlns="">
          <p:sp>
            <p:nvSpPr>
              <p:cNvPr id="6" name="TextBox 5">
                <a:extLst>
                  <a:ext uri="{FF2B5EF4-FFF2-40B4-BE49-F238E27FC236}">
                    <a16:creationId xmlns:a16="http://schemas.microsoft.com/office/drawing/2014/main" id="{A0A99527-7CA0-094C-BE30-7BE6262248E4}"/>
                  </a:ext>
                </a:extLst>
              </p:cNvPr>
              <p:cNvSpPr txBox="1">
                <a:spLocks noRot="1" noChangeAspect="1" noMove="1" noResize="1" noEditPoints="1" noAdjustHandles="1" noChangeArrowheads="1" noChangeShapeType="1" noTextEdit="1"/>
              </p:cNvSpPr>
              <p:nvPr/>
            </p:nvSpPr>
            <p:spPr>
              <a:xfrm>
                <a:off x="4386058" y="2125362"/>
                <a:ext cx="3337709" cy="276999"/>
              </a:xfrm>
              <a:prstGeom prst="rect">
                <a:avLst/>
              </a:prstGeom>
              <a:blipFill>
                <a:blip r:embed="rId3"/>
                <a:stretch>
                  <a:fillRect b="-1304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4EBFEFB-F982-2945-BAC6-4300F51DDB42}"/>
              </a:ext>
            </a:extLst>
          </p:cNvPr>
          <p:cNvSpPr txBox="1"/>
          <p:nvPr/>
        </p:nvSpPr>
        <p:spPr>
          <a:xfrm>
            <a:off x="970006" y="3208207"/>
            <a:ext cx="846437" cy="230832"/>
          </a:xfrm>
          <a:prstGeom prst="rect">
            <a:avLst/>
          </a:prstGeom>
          <a:noFill/>
        </p:spPr>
        <p:txBody>
          <a:bodyPr wrap="square" rtlCol="0">
            <a:spAutoFit/>
          </a:bodyPr>
          <a:lstStyle/>
          <a:p>
            <a:r>
              <a:rPr lang="en-US" sz="900">
                <a:solidFill>
                  <a:srgbClr val="C00000"/>
                </a:solidFill>
              </a:rPr>
              <a:t>Power rule</a:t>
            </a:r>
          </a:p>
        </p:txBody>
      </p:sp>
      <p:sp>
        <p:nvSpPr>
          <p:cNvPr id="13" name="TextBox 12">
            <a:extLst>
              <a:ext uri="{FF2B5EF4-FFF2-40B4-BE49-F238E27FC236}">
                <a16:creationId xmlns:a16="http://schemas.microsoft.com/office/drawing/2014/main" id="{969BCFCD-C210-C54D-8AA3-620592FE7B10}"/>
              </a:ext>
            </a:extLst>
          </p:cNvPr>
          <p:cNvSpPr txBox="1"/>
          <p:nvPr/>
        </p:nvSpPr>
        <p:spPr>
          <a:xfrm>
            <a:off x="1563130" y="3990448"/>
            <a:ext cx="1180071" cy="230832"/>
          </a:xfrm>
          <a:prstGeom prst="rect">
            <a:avLst/>
          </a:prstGeom>
          <a:noFill/>
        </p:spPr>
        <p:txBody>
          <a:bodyPr wrap="square" rtlCol="0">
            <a:spAutoFit/>
          </a:bodyPr>
          <a:lstStyle/>
          <a:p>
            <a:pPr algn="ctr"/>
            <a:r>
              <a:rPr lang="en-US" sz="900">
                <a:solidFill>
                  <a:srgbClr val="C00000"/>
                </a:solidFill>
              </a:rPr>
              <a:t>derivative of sigmoi</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A915C2-B444-DE4D-9289-B66759A181F5}"/>
                  </a:ext>
                </a:extLst>
              </p:cNvPr>
              <p:cNvSpPr txBox="1"/>
              <p:nvPr/>
            </p:nvSpPr>
            <p:spPr>
              <a:xfrm>
                <a:off x="5229701" y="2686057"/>
                <a:ext cx="3651449" cy="1199816"/>
              </a:xfrm>
              <a:prstGeom prst="rect">
                <a:avLst/>
              </a:prstGeom>
              <a:noFill/>
            </p:spPr>
            <p:txBody>
              <a:bodyPr wrap="none" rtlCol="0">
                <a:spAutoFit/>
              </a:bodyPr>
              <a:lstStyle/>
              <a:p>
                <a:pPr>
                  <a:lnSpc>
                    <a:spcPct val="150000"/>
                  </a:lnSpc>
                </a:pPr>
                <a:r>
                  <a:rPr lang="en-US" sz="1200">
                    <a:solidFill>
                      <a:schemeClr val="bg1">
                        <a:lumMod val="50000"/>
                      </a:schemeClr>
                    </a:solidFill>
                  </a:rPr>
                  <a:t>Chính xác phải viết là </a:t>
                </a:r>
                <a14:m>
                  <m:oMath xmlns:m="http://schemas.openxmlformats.org/officeDocument/2006/math">
                    <m:acc>
                      <m:accPr>
                        <m:chr m:val="⃗"/>
                        <m:ctrlPr>
                          <a:rPr lang="en-US" sz="1200" i="1">
                            <a:solidFill>
                              <a:schemeClr val="bg1">
                                <a:lumMod val="50000"/>
                              </a:schemeClr>
                            </a:solidFill>
                            <a:latin typeface="Cambria Math" panose="02040503050406030204" pitchFamily="18" charset="0"/>
                          </a:rPr>
                        </m:ctrlPr>
                      </m:accPr>
                      <m:e>
                        <m:r>
                          <a:rPr lang="en-US" sz="1200" b="0" i="1">
                            <a:solidFill>
                              <a:schemeClr val="bg1">
                                <a:lumMod val="50000"/>
                              </a:schemeClr>
                            </a:solidFill>
                            <a:latin typeface="Cambria Math" panose="02040503050406030204" pitchFamily="18" charset="0"/>
                          </a:rPr>
                          <m:t>𝑧</m:t>
                        </m:r>
                      </m:e>
                    </m:acc>
                    <m:r>
                      <a:rPr lang="en-US" sz="1200" b="0" i="1">
                        <a:solidFill>
                          <a:schemeClr val="bg1">
                            <a:lumMod val="50000"/>
                          </a:schemeClr>
                        </a:solidFill>
                        <a:latin typeface="Cambria Math" panose="02040503050406030204" pitchFamily="18" charset="0"/>
                      </a:rPr>
                      <m:t>=</m:t>
                    </m:r>
                    <m:acc>
                      <m:accPr>
                        <m:chr m:val="⃗"/>
                        <m:ctrlPr>
                          <a:rPr lang="en-US" sz="1200" b="0" i="1">
                            <a:solidFill>
                              <a:schemeClr val="bg1">
                                <a:lumMod val="50000"/>
                              </a:schemeClr>
                            </a:solidFill>
                            <a:latin typeface="Cambria Math" panose="02040503050406030204" pitchFamily="18" charset="0"/>
                          </a:rPr>
                        </m:ctrlPr>
                      </m:accPr>
                      <m:e>
                        <m:r>
                          <a:rPr lang="en-US" sz="1200" b="0" i="1">
                            <a:solidFill>
                              <a:schemeClr val="bg1">
                                <a:lumMod val="50000"/>
                              </a:schemeClr>
                            </a:solidFill>
                            <a:latin typeface="Cambria Math" panose="02040503050406030204" pitchFamily="18" charset="0"/>
                          </a:rPr>
                          <m:t>𝑊</m:t>
                        </m:r>
                      </m:e>
                    </m:acc>
                    <m:acc>
                      <m:accPr>
                        <m:chr m:val="⃗"/>
                        <m:ctrlPr>
                          <a:rPr lang="en-US" sz="1200" i="1">
                            <a:solidFill>
                              <a:schemeClr val="bg1">
                                <a:lumMod val="50000"/>
                              </a:schemeClr>
                            </a:solidFill>
                            <a:latin typeface="Cambria Math" panose="02040503050406030204" pitchFamily="18" charset="0"/>
                          </a:rPr>
                        </m:ctrlPr>
                      </m:accPr>
                      <m:e>
                        <m:r>
                          <a:rPr lang="en-US" sz="1200" b="0" i="1">
                            <a:solidFill>
                              <a:schemeClr val="bg1">
                                <a:lumMod val="50000"/>
                              </a:schemeClr>
                            </a:solidFill>
                            <a:latin typeface="Cambria Math" panose="02040503050406030204" pitchFamily="18" charset="0"/>
                          </a:rPr>
                          <m:t>𝑥</m:t>
                        </m:r>
                      </m:e>
                    </m:acc>
                  </m:oMath>
                </a14:m>
                <a:r>
                  <a:rPr lang="en-US" sz="1200">
                    <a:solidFill>
                      <a:schemeClr val="bg1">
                        <a:lumMod val="50000"/>
                      </a:schemeClr>
                    </a:solidFill>
                  </a:rPr>
                  <a:t> nhưng để đỡ rối mắt</a:t>
                </a:r>
              </a:p>
              <a:p>
                <a:pPr>
                  <a:lnSpc>
                    <a:spcPct val="150000"/>
                  </a:lnSpc>
                </a:pPr>
                <a:r>
                  <a:rPr lang="en-US" sz="1200">
                    <a:solidFill>
                      <a:schemeClr val="bg1">
                        <a:lumMod val="50000"/>
                      </a:schemeClr>
                    </a:solidFill>
                  </a:rPr>
                  <a:t>mình bỏ ký hiệu vector nhé</a:t>
                </a:r>
              </a:p>
              <a:p>
                <a:pPr>
                  <a:lnSpc>
                    <a:spcPct val="150000"/>
                  </a:lnSpc>
                </a:pPr>
                <a:r>
                  <a:rPr lang="en-US" sz="1200" i="1">
                    <a:solidFill>
                      <a:schemeClr val="bg1">
                        <a:lumMod val="50000"/>
                      </a:schemeClr>
                    </a:solidFill>
                  </a:rPr>
                  <a:t>i</a:t>
                </a:r>
                <a:r>
                  <a:rPr lang="en-US" sz="1200">
                    <a:solidFill>
                      <a:schemeClr val="bg1">
                        <a:lumMod val="50000"/>
                      </a:schemeClr>
                    </a:solidFill>
                  </a:rPr>
                  <a:t> là chỉ số thứ tự mẫu dữ lieu huấn luyện</a:t>
                </a:r>
              </a:p>
              <a:p>
                <a:pPr>
                  <a:lnSpc>
                    <a:spcPct val="150000"/>
                  </a:lnSpc>
                </a:pPr>
                <a:r>
                  <a:rPr lang="en-US" sz="1200" i="1">
                    <a:solidFill>
                      <a:schemeClr val="bg1">
                        <a:lumMod val="50000"/>
                      </a:schemeClr>
                    </a:solidFill>
                  </a:rPr>
                  <a:t>k</a:t>
                </a:r>
                <a:r>
                  <a:rPr lang="en-US" sz="1200">
                    <a:solidFill>
                      <a:schemeClr val="bg1">
                        <a:lumMod val="50000"/>
                      </a:schemeClr>
                    </a:solidFill>
                  </a:rPr>
                  <a:t> là chỉ số các weight trong perceptron</a:t>
                </a:r>
              </a:p>
            </p:txBody>
          </p:sp>
        </mc:Choice>
        <mc:Fallback xmlns="">
          <p:sp>
            <p:nvSpPr>
              <p:cNvPr id="14" name="TextBox 13">
                <a:extLst>
                  <a:ext uri="{FF2B5EF4-FFF2-40B4-BE49-F238E27FC236}">
                    <a16:creationId xmlns:a16="http://schemas.microsoft.com/office/drawing/2014/main" id="{99A915C2-B444-DE4D-9289-B66759A181F5}"/>
                  </a:ext>
                </a:extLst>
              </p:cNvPr>
              <p:cNvSpPr txBox="1">
                <a:spLocks noRot="1" noChangeAspect="1" noMove="1" noResize="1" noEditPoints="1" noAdjustHandles="1" noChangeArrowheads="1" noChangeShapeType="1" noTextEdit="1"/>
              </p:cNvSpPr>
              <p:nvPr/>
            </p:nvSpPr>
            <p:spPr>
              <a:xfrm>
                <a:off x="5229701" y="2686057"/>
                <a:ext cx="3651449" cy="1199816"/>
              </a:xfrm>
              <a:prstGeom prst="rect">
                <a:avLst/>
              </a:prstGeom>
              <a:blipFill>
                <a:blip r:embed="rId4"/>
                <a:stretch>
                  <a:fillRect b="-315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CC94099-1D4A-DA4B-8FCE-6509BEBDC2E6}"/>
              </a:ext>
            </a:extLst>
          </p:cNvPr>
          <p:cNvCxnSpPr/>
          <p:nvPr/>
        </p:nvCxnSpPr>
        <p:spPr>
          <a:xfrm flipH="1">
            <a:off x="2675238" y="4105864"/>
            <a:ext cx="123568" cy="4228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itle 17">
                <a:extLst>
                  <a:ext uri="{FF2B5EF4-FFF2-40B4-BE49-F238E27FC236}">
                    <a16:creationId xmlns:a16="http://schemas.microsoft.com/office/drawing/2014/main" id="{7DF43F0C-A770-FD46-8E87-24628C6977B7}"/>
                  </a:ext>
                </a:extLst>
              </p:cNvPr>
              <p:cNvSpPr>
                <a:spLocks noGrp="1"/>
              </p:cNvSpPr>
              <p:nvPr>
                <p:ph type="title"/>
              </p:nvPr>
            </p:nvSpPr>
            <p:spPr/>
            <p:txBody>
              <a:bodyPr/>
              <a:lstStyle/>
              <a:p>
                <a:r>
                  <a:rPr lang="en-US"/>
                  <a:t>Partial derivative E với từng biến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𝒌</m:t>
                        </m:r>
                      </m:sub>
                    </m:sSub>
                  </m:oMath>
                </a14:m>
                <a:endParaRPr lang="en-US"/>
              </a:p>
            </p:txBody>
          </p:sp>
        </mc:Choice>
        <mc:Fallback xmlns="">
          <p:sp>
            <p:nvSpPr>
              <p:cNvPr id="18" name="Title 17">
                <a:extLst>
                  <a:ext uri="{FF2B5EF4-FFF2-40B4-BE49-F238E27FC236}">
                    <a16:creationId xmlns:a16="http://schemas.microsoft.com/office/drawing/2014/main" id="{7DF43F0C-A770-FD46-8E87-24628C6977B7}"/>
                  </a:ext>
                </a:extLst>
              </p:cNvPr>
              <p:cNvSpPr>
                <a:spLocks noGrp="1" noRot="1" noChangeAspect="1" noMove="1" noResize="1" noEditPoints="1" noAdjustHandles="1" noChangeArrowheads="1" noChangeShapeType="1" noTextEdit="1"/>
              </p:cNvSpPr>
              <p:nvPr>
                <p:ph type="title"/>
              </p:nvPr>
            </p:nvSpPr>
            <p:spPr>
              <a:blipFill>
                <a:blip r:embed="rId5"/>
                <a:stretch>
                  <a:fillRect l="-1166" t="-2273" b="-22727"/>
                </a:stretch>
              </a:blipFill>
            </p:spPr>
            <p:txBody>
              <a:bodyPr/>
              <a:lstStyle/>
              <a:p>
                <a:r>
                  <a:rPr lang="en-US">
                    <a:noFill/>
                  </a:rPr>
                  <a:t> </a:t>
                </a:r>
              </a:p>
            </p:txBody>
          </p:sp>
        </mc:Fallback>
      </mc:AlternateContent>
    </p:spTree>
    <p:extLst>
      <p:ext uri="{BB962C8B-B14F-4D97-AF65-F5344CB8AC3E}">
        <p14:creationId xmlns:p14="http://schemas.microsoft.com/office/powerpoint/2010/main" val="109367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4616-A483-1340-85A9-5669CB15505B}"/>
              </a:ext>
            </a:extLst>
          </p:cNvPr>
          <p:cNvSpPr>
            <a:spLocks noGrp="1"/>
          </p:cNvSpPr>
          <p:nvPr>
            <p:ph type="title"/>
          </p:nvPr>
        </p:nvSpPr>
        <p:spPr/>
        <p:txBody>
          <a:bodyPr/>
          <a:lstStyle/>
          <a:p>
            <a:r>
              <a:rPr lang="en-US" sz="2400"/>
              <a:t>Lợi ích khi tự code thuật toán Deep Learning</a:t>
            </a:r>
          </a:p>
        </p:txBody>
      </p:sp>
      <p:sp>
        <p:nvSpPr>
          <p:cNvPr id="3" name="Text Placeholder 2">
            <a:extLst>
              <a:ext uri="{FF2B5EF4-FFF2-40B4-BE49-F238E27FC236}">
                <a16:creationId xmlns:a16="http://schemas.microsoft.com/office/drawing/2014/main" id="{243F77FD-F9C5-C543-BBC0-9572CCD8B47A}"/>
              </a:ext>
            </a:extLst>
          </p:cNvPr>
          <p:cNvSpPr>
            <a:spLocks noGrp="1"/>
          </p:cNvSpPr>
          <p:nvPr>
            <p:ph type="body" idx="1"/>
          </p:nvPr>
        </p:nvSpPr>
        <p:spPr/>
        <p:txBody>
          <a:bodyPr/>
          <a:lstStyle/>
          <a:p>
            <a:pPr>
              <a:spcBef>
                <a:spcPts val="600"/>
              </a:spcBef>
            </a:pPr>
            <a:r>
              <a:rPr lang="en-US"/>
              <a:t>Căn bản vững chắc sẽ dễ hiểu các khái niệm phức tạp</a:t>
            </a:r>
          </a:p>
          <a:p>
            <a:pPr>
              <a:spcBef>
                <a:spcPts val="600"/>
              </a:spcBef>
            </a:pPr>
            <a:r>
              <a:rPr lang="en-US"/>
              <a:t>Hiểu để tuning các hyper parameters tốt hơn</a:t>
            </a:r>
          </a:p>
          <a:p>
            <a:pPr>
              <a:spcBef>
                <a:spcPts val="600"/>
              </a:spcBef>
            </a:pPr>
            <a:r>
              <a:rPr lang="en-US"/>
              <a:t>Viết công thức toán học nhìn có vẻ nguy hiểm hơn (thực ra là cần đối với sinh viên sẽ học Master và PhD)</a:t>
            </a:r>
          </a:p>
          <a:p>
            <a:pPr>
              <a:spcBef>
                <a:spcPts val="600"/>
              </a:spcBef>
            </a:pPr>
            <a:endParaRPr lang="en-US"/>
          </a:p>
        </p:txBody>
      </p:sp>
    </p:spTree>
    <p:extLst>
      <p:ext uri="{BB962C8B-B14F-4D97-AF65-F5344CB8AC3E}">
        <p14:creationId xmlns:p14="http://schemas.microsoft.com/office/powerpoint/2010/main" val="1864688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143B218-A3D9-4843-A489-57057B949610}"/>
                  </a:ext>
                </a:extLst>
              </p:cNvPr>
              <p:cNvSpPr/>
              <p:nvPr/>
            </p:nvSpPr>
            <p:spPr>
              <a:xfrm>
                <a:off x="500449" y="497151"/>
                <a:ext cx="4572000" cy="3911071"/>
              </a:xfrm>
              <a:prstGeom prst="rect">
                <a:avLst/>
              </a:prstGeom>
            </p:spPr>
            <p:txBody>
              <a:bodyPr>
                <a:spAutoFit/>
              </a:bodyPr>
              <a:lstStyle/>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𝑖</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𝑘</m:t>
                              </m:r>
                            </m:sub>
                          </m:sSub>
                        </m:den>
                      </m:f>
                      <m:r>
                        <a:rPr lang="en-US" sz="200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𝑘</m:t>
                          </m:r>
                        </m:sub>
                      </m:sSub>
                    </m:oMath>
                  </m:oMathPara>
                </a14:m>
                <a:endParaRPr lang="en-US" sz="2000"/>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𝑖</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0</m:t>
                              </m:r>
                            </m:sub>
                          </m:sSub>
                        </m:den>
                      </m:f>
                      <m:r>
                        <a:rPr lang="en-US" sz="200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e>
                      </m:d>
                    </m:oMath>
                  </m:oMathPara>
                </a14:m>
                <a:endParaRPr lang="en-US" sz="2000"/>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𝑖</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1</m:t>
                              </m:r>
                            </m:sub>
                          </m:sSub>
                        </m:den>
                      </m:f>
                      <m:r>
                        <a:rPr lang="en-US" sz="200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a:latin typeface="Cambria Math" panose="02040503050406030204" pitchFamily="18" charset="0"/>
                            </a:rPr>
                            <m:t>1</m:t>
                          </m:r>
                        </m:sub>
                      </m:sSub>
                    </m:oMath>
                  </m:oMathPara>
                </a14:m>
                <a:endParaRPr lang="en-US" sz="2000"/>
              </a:p>
              <a:p>
                <a:pPr marL="114300" indent="0">
                  <a:lnSpc>
                    <a:spcPct val="150000"/>
                  </a:lnSpc>
                  <a:buNone/>
                </a:pPr>
                <a14:m>
                  <m:oMathPara xmlns:m="http://schemas.openxmlformats.org/officeDocument/2006/math">
                    <m:oMathParaPr>
                      <m:jc m:val="left"/>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𝑖</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2</m:t>
                              </m:r>
                            </m:sub>
                          </m:sSub>
                        </m:den>
                      </m:f>
                      <m:r>
                        <a:rPr lang="en-US" sz="200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a:latin typeface="Cambria Math" panose="02040503050406030204" pitchFamily="18" charset="0"/>
                            </a:rPr>
                            <m:t>2</m:t>
                          </m:r>
                        </m:sub>
                      </m:sSub>
                    </m:oMath>
                  </m:oMathPara>
                </a14:m>
                <a:endParaRPr lang="en-US" sz="2000"/>
              </a:p>
            </p:txBody>
          </p:sp>
        </mc:Choice>
        <mc:Fallback xmlns="">
          <p:sp>
            <p:nvSpPr>
              <p:cNvPr id="2" name="Rectangle 1">
                <a:extLst>
                  <a:ext uri="{FF2B5EF4-FFF2-40B4-BE49-F238E27FC236}">
                    <a16:creationId xmlns:a16="http://schemas.microsoft.com/office/drawing/2014/main" id="{D143B218-A3D9-4843-A489-57057B949610}"/>
                  </a:ext>
                </a:extLst>
              </p:cNvPr>
              <p:cNvSpPr>
                <a:spLocks noRot="1" noChangeAspect="1" noMove="1" noResize="1" noEditPoints="1" noAdjustHandles="1" noChangeArrowheads="1" noChangeShapeType="1" noTextEdit="1"/>
              </p:cNvSpPr>
              <p:nvPr/>
            </p:nvSpPr>
            <p:spPr>
              <a:xfrm>
                <a:off x="500449" y="497151"/>
                <a:ext cx="4572000" cy="39110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163D4850-8211-DD49-ABCE-9F1409663190}"/>
                  </a:ext>
                </a:extLst>
              </p:cNvPr>
              <p:cNvGraphicFramePr>
                <a:graphicFrameLocks noGrp="1"/>
              </p:cNvGraphicFramePr>
              <p:nvPr>
                <p:extLst>
                  <p:ext uri="{D42A27DB-BD31-4B8C-83A1-F6EECF244321}">
                    <p14:modId xmlns:p14="http://schemas.microsoft.com/office/powerpoint/2010/main" val="3895744726"/>
                  </p:ext>
                </p:extLst>
              </p:nvPr>
            </p:nvGraphicFramePr>
            <p:xfrm>
              <a:off x="5772844" y="2535721"/>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Choice>
        <mc:Fallback xmlns="">
          <p:graphicFrame>
            <p:nvGraphicFramePr>
              <p:cNvPr id="4" name="Table 3">
                <a:extLst>
                  <a:ext uri="{FF2B5EF4-FFF2-40B4-BE49-F238E27FC236}">
                    <a16:creationId xmlns:a16="http://schemas.microsoft.com/office/drawing/2014/main" id="{163D4850-8211-DD49-ABCE-9F1409663190}"/>
                  </a:ext>
                </a:extLst>
              </p:cNvPr>
              <p:cNvGraphicFramePr>
                <a:graphicFrameLocks noGrp="1"/>
              </p:cNvGraphicFramePr>
              <p:nvPr>
                <p:extLst>
                  <p:ext uri="{D42A27DB-BD31-4B8C-83A1-F6EECF244321}">
                    <p14:modId xmlns:p14="http://schemas.microsoft.com/office/powerpoint/2010/main" val="3895744726"/>
                  </p:ext>
                </p:extLst>
              </p:nvPr>
            </p:nvGraphicFramePr>
            <p:xfrm>
              <a:off x="5772844" y="2535721"/>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3"/>
                          <a:stretch>
                            <a:fillRect l="-1515" t="-3030" r="-201515" b="-360606"/>
                          </a:stretch>
                        </a:blipFill>
                      </a:tcPr>
                    </a:tc>
                    <a:tc>
                      <a:txBody>
                        <a:bodyPr/>
                        <a:lstStyle/>
                        <a:p>
                          <a:endParaRPr lang="en-US"/>
                        </a:p>
                      </a:txBody>
                      <a:tcPr anchor="ctr">
                        <a:blipFill>
                          <a:blip r:embed="rId3"/>
                          <a:stretch>
                            <a:fillRect l="-101515" t="-3030" r="-101515"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B23575-3161-A140-9C0F-F3E8124E2170}"/>
                  </a:ext>
                </a:extLst>
              </p:cNvPr>
              <p:cNvSpPr txBox="1"/>
              <p:nvPr/>
            </p:nvSpPr>
            <p:spPr>
              <a:xfrm>
                <a:off x="3725125" y="1896762"/>
                <a:ext cx="2694648" cy="307777"/>
              </a:xfrm>
              <a:prstGeom prst="rect">
                <a:avLst/>
              </a:prstGeom>
              <a:noFill/>
            </p:spPr>
            <p:txBody>
              <a:bodyPr wrap="none" rtlCol="0">
                <a:spAutoFit/>
              </a:bodyPr>
              <a:lstStyle/>
              <a:p>
                <a:r>
                  <a:rPr lang="en-US">
                    <a:solidFill>
                      <a:schemeClr val="bg1">
                        <a:lumMod val="65000"/>
                      </a:schemeClr>
                    </a:solidFill>
                  </a:rPr>
                  <a:t>Do </a:t>
                </a:r>
                <a14:m>
                  <m:oMath xmlns:m="http://schemas.openxmlformats.org/officeDocument/2006/math">
                    <m:sSub>
                      <m:sSubPr>
                        <m:ctrlPr>
                          <a:rPr lang="en-US" i="1">
                            <a:solidFill>
                              <a:schemeClr val="bg1">
                                <a:lumMod val="65000"/>
                              </a:schemeClr>
                            </a:solidFill>
                            <a:latin typeface="Cambria Math" panose="02040503050406030204" pitchFamily="18" charset="0"/>
                          </a:rPr>
                        </m:ctrlPr>
                      </m:sSubPr>
                      <m:e>
                        <m:r>
                          <a:rPr lang="en-US" b="0" i="1">
                            <a:solidFill>
                              <a:schemeClr val="bg1">
                                <a:lumMod val="65000"/>
                              </a:schemeClr>
                            </a:solidFill>
                            <a:latin typeface="Cambria Math" panose="02040503050406030204" pitchFamily="18" charset="0"/>
                          </a:rPr>
                          <m:t>𝑥</m:t>
                        </m:r>
                      </m:e>
                      <m:sub>
                        <m:r>
                          <a:rPr lang="en-US" b="0" i="1">
                            <a:solidFill>
                              <a:schemeClr val="bg1">
                                <a:lumMod val="65000"/>
                              </a:schemeClr>
                            </a:solidFill>
                            <a:latin typeface="Cambria Math" panose="02040503050406030204" pitchFamily="18" charset="0"/>
                          </a:rPr>
                          <m:t>0</m:t>
                        </m:r>
                      </m:sub>
                    </m:sSub>
                    <m:r>
                      <a:rPr lang="en-US" b="0" i="1">
                        <a:solidFill>
                          <a:schemeClr val="bg1">
                            <a:lumMod val="65000"/>
                          </a:schemeClr>
                        </a:solidFill>
                        <a:latin typeface="Cambria Math" panose="02040503050406030204" pitchFamily="18" charset="0"/>
                      </a:rPr>
                      <m:t>=1</m:t>
                    </m:r>
                  </m:oMath>
                </a14:m>
                <a:r>
                  <a:rPr lang="en-US">
                    <a:solidFill>
                      <a:schemeClr val="bg1">
                        <a:lumMod val="65000"/>
                      </a:schemeClr>
                    </a:solidFill>
                  </a:rPr>
                  <a:t> để bổ xung bias term</a:t>
                </a:r>
              </a:p>
            </p:txBody>
          </p:sp>
        </mc:Choice>
        <mc:Fallback xmlns="">
          <p:sp>
            <p:nvSpPr>
              <p:cNvPr id="5" name="TextBox 4">
                <a:extLst>
                  <a:ext uri="{FF2B5EF4-FFF2-40B4-BE49-F238E27FC236}">
                    <a16:creationId xmlns:a16="http://schemas.microsoft.com/office/drawing/2014/main" id="{1FB23575-3161-A140-9C0F-F3E8124E2170}"/>
                  </a:ext>
                </a:extLst>
              </p:cNvPr>
              <p:cNvSpPr txBox="1">
                <a:spLocks noRot="1" noChangeAspect="1" noMove="1" noResize="1" noEditPoints="1" noAdjustHandles="1" noChangeArrowheads="1" noChangeShapeType="1" noTextEdit="1"/>
              </p:cNvSpPr>
              <p:nvPr/>
            </p:nvSpPr>
            <p:spPr>
              <a:xfrm>
                <a:off x="3725125" y="1896762"/>
                <a:ext cx="2694648" cy="307777"/>
              </a:xfrm>
              <a:prstGeom prst="rect">
                <a:avLst/>
              </a:prstGeom>
              <a:blipFill>
                <a:blip r:embed="rId4"/>
                <a:stretch>
                  <a:fillRect l="-469" b="-15385"/>
                </a:stretch>
              </a:blipFill>
            </p:spPr>
            <p:txBody>
              <a:bodyPr/>
              <a:lstStyle/>
              <a:p>
                <a:r>
                  <a:rPr lang="en-US">
                    <a:noFill/>
                  </a:rPr>
                  <a:t> </a:t>
                </a:r>
              </a:p>
            </p:txBody>
          </p:sp>
        </mc:Fallback>
      </mc:AlternateContent>
    </p:spTree>
    <p:extLst>
      <p:ext uri="{BB962C8B-B14F-4D97-AF65-F5344CB8AC3E}">
        <p14:creationId xmlns:p14="http://schemas.microsoft.com/office/powerpoint/2010/main" val="339966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B4D2-E46B-FC43-8CEF-088FE9952B6D}"/>
              </a:ext>
            </a:extLst>
          </p:cNvPr>
          <p:cNvSpPr>
            <a:spLocks noGrp="1"/>
          </p:cNvSpPr>
          <p:nvPr>
            <p:ph type="title"/>
          </p:nvPr>
        </p:nvSpPr>
        <p:spPr/>
        <p:txBody>
          <a:bodyPr/>
          <a:lstStyle/>
          <a:p>
            <a:r>
              <a:rPr lang="en-US"/>
              <a:t>Cập nhật lại Weight</a:t>
            </a:r>
          </a:p>
        </p:txBody>
      </p:sp>
      <p:sp>
        <p:nvSpPr>
          <p:cNvPr id="4" name="Rectangle 3">
            <a:extLst>
              <a:ext uri="{FF2B5EF4-FFF2-40B4-BE49-F238E27FC236}">
                <a16:creationId xmlns:a16="http://schemas.microsoft.com/office/drawing/2014/main" id="{7733305B-98AC-8F45-B01B-C5BC83C25CB1}"/>
              </a:ext>
            </a:extLst>
          </p:cNvPr>
          <p:cNvSpPr/>
          <p:nvPr/>
        </p:nvSpPr>
        <p:spPr>
          <a:xfrm>
            <a:off x="2286000" y="2810436"/>
            <a:ext cx="1721223" cy="2185146"/>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DDB6156-0720-534E-A9FC-4F95FDF3934A}"/>
              </a:ext>
            </a:extLst>
          </p:cNvPr>
          <p:cNvCxnSpPr>
            <a:cxnSpLocks/>
          </p:cNvCxnSpPr>
          <p:nvPr/>
        </p:nvCxnSpPr>
        <p:spPr>
          <a:xfrm>
            <a:off x="1896035" y="3205581"/>
            <a:ext cx="397597"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D0FC8F-85CF-4042-932B-E52639E9A4DB}"/>
                  </a:ext>
                </a:extLst>
              </p:cNvPr>
              <p:cNvSpPr txBox="1"/>
              <p:nvPr/>
            </p:nvSpPr>
            <p:spPr>
              <a:xfrm>
                <a:off x="1053467" y="2866771"/>
                <a:ext cx="887629" cy="668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b="0" i="1">
                              <a:latin typeface="Cambria Math" panose="02040503050406030204" pitchFamily="18" charset="0"/>
                            </a:rPr>
                            <m:t>𝑥</m:t>
                          </m:r>
                        </m:e>
                      </m:acc>
                      <m:r>
                        <a:rPr lang="en-US" sz="1600" b="0" i="0">
                          <a:latin typeface="Cambria Math" panose="02040503050406030204" pitchFamily="18" charset="0"/>
                        </a:rPr>
                        <m:t>=</m:t>
                      </m:r>
                      <m:d>
                        <m:dPr>
                          <m:begChr m:val="["/>
                          <m:endChr m:val="]"/>
                          <m:ctrlPr>
                            <a:rPr lang="en-US" sz="1600" b="0" i="1">
                              <a:latin typeface="Cambria Math" panose="02040503050406030204" pitchFamily="18" charset="0"/>
                            </a:rPr>
                          </m:ctrlPr>
                        </m:dPr>
                        <m:e>
                          <m:eqArr>
                            <m:eqArrPr>
                              <m:ctrlPr>
                                <a:rPr lang="en-US" sz="1600" b="0" i="1">
                                  <a:latin typeface="Cambria Math" panose="02040503050406030204" pitchFamily="18" charset="0"/>
                                </a:rPr>
                              </m:ctrlPr>
                            </m:eqArrPr>
                            <m:e>
                              <m:sSub>
                                <m:sSubPr>
                                  <m:ctrlPr>
                                    <a:rPr lang="en-US" sz="1600" b="0" i="1">
                                      <a:latin typeface="Cambria Math" panose="02040503050406030204" pitchFamily="18" charset="0"/>
                                    </a:rPr>
                                  </m:ctrlPr>
                                </m:sSubPr>
                                <m:e>
                                  <m:eqArr>
                                    <m:eqArrPr>
                                      <m:ctrlPr>
                                        <a:rPr lang="en-US" sz="1600" b="0" i="1">
                                          <a:latin typeface="Cambria Math" panose="02040503050406030204" pitchFamily="18" charset="0"/>
                                        </a:rPr>
                                      </m:ctrlPr>
                                    </m:eqArrPr>
                                    <m:e>
                                      <m:r>
                                        <a:rPr lang="en-US" sz="1600" b="0" i="1">
                                          <a:latin typeface="Cambria Math" panose="02040503050406030204" pitchFamily="18" charset="0"/>
                                        </a:rPr>
                                        <m:t>1</m:t>
                                      </m:r>
                                    </m:e>
                                    <m:e>
                                      <m:r>
                                        <a:rPr lang="en-US" sz="1600" b="0" i="1">
                                          <a:latin typeface="Cambria Math" panose="02040503050406030204" pitchFamily="18" charset="0"/>
                                        </a:rPr>
                                        <m:t>𝑥</m:t>
                                      </m:r>
                                    </m:e>
                                  </m:eqArr>
                                </m:e>
                                <m:sub>
                                  <m:r>
                                    <a:rPr lang="en-US" sz="1600" b="0" i="1">
                                      <a:latin typeface="Cambria Math" panose="02040503050406030204" pitchFamily="18" charset="0"/>
                                    </a:rPr>
                                    <m:t>1</m:t>
                                  </m:r>
                                </m:sub>
                              </m:sSub>
                            </m:e>
                            <m:e>
                              <m:sSub>
                                <m:sSubPr>
                                  <m:ctrlPr>
                                    <a:rPr lang="en-US" sz="160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2</m:t>
                                  </m:r>
                                </m:sub>
                              </m:sSub>
                            </m:e>
                          </m:eqArr>
                        </m:e>
                      </m:d>
                      <m:r>
                        <a:rPr lang="en-US" sz="1600" b="0" i="0">
                          <a:latin typeface="Cambria Math" panose="02040503050406030204" pitchFamily="18" charset="0"/>
                        </a:rPr>
                        <m:t> </m:t>
                      </m:r>
                    </m:oMath>
                  </m:oMathPara>
                </a14:m>
                <a:endParaRPr lang="en-US" sz="1800"/>
              </a:p>
            </p:txBody>
          </p:sp>
        </mc:Choice>
        <mc:Fallback xmlns="">
          <p:sp>
            <p:nvSpPr>
              <p:cNvPr id="6" name="TextBox 5">
                <a:extLst>
                  <a:ext uri="{FF2B5EF4-FFF2-40B4-BE49-F238E27FC236}">
                    <a16:creationId xmlns:a16="http://schemas.microsoft.com/office/drawing/2014/main" id="{69D0FC8F-85CF-4042-932B-E52639E9A4DB}"/>
                  </a:ext>
                </a:extLst>
              </p:cNvPr>
              <p:cNvSpPr txBox="1">
                <a:spLocks noRot="1" noChangeAspect="1" noMove="1" noResize="1" noEditPoints="1" noAdjustHandles="1" noChangeArrowheads="1" noChangeShapeType="1" noTextEdit="1"/>
              </p:cNvSpPr>
              <p:nvPr/>
            </p:nvSpPr>
            <p:spPr>
              <a:xfrm>
                <a:off x="1053467" y="2866771"/>
                <a:ext cx="887629" cy="668709"/>
              </a:xfrm>
              <a:prstGeom prst="rect">
                <a:avLst/>
              </a:prstGeom>
              <a:blipFill>
                <a:blip r:embed="rId2"/>
                <a:stretch>
                  <a:fillRect l="-1408" r="-5634"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390C0-F838-014C-8983-C55FC18B5085}"/>
                  </a:ext>
                </a:extLst>
              </p:cNvPr>
              <p:cNvSpPr txBox="1"/>
              <p:nvPr/>
            </p:nvSpPr>
            <p:spPr>
              <a:xfrm>
                <a:off x="2369623" y="2866771"/>
                <a:ext cx="1506072" cy="7944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panose="02040503050406030204" pitchFamily="18" charset="0"/>
                            </a:rPr>
                          </m:ctrlPr>
                        </m:dPr>
                        <m:e>
                          <m:eqArr>
                            <m:eqArrPr>
                              <m:ctrlPr>
                                <a:rPr lang="en-US" sz="1800" b="0" i="1">
                                  <a:latin typeface="Cambria Math" panose="02040503050406030204" pitchFamily="18" charset="0"/>
                                </a:rPr>
                              </m:ctrlPr>
                            </m:eqArrPr>
                            <m:e>
                              <m:r>
                                <a:rPr lang="en-US" sz="1800" b="0" i="1">
                                  <a:latin typeface="Cambria Math" panose="02040503050406030204" pitchFamily="18" charset="0"/>
                                </a:rPr>
                                <m:t>1</m:t>
                              </m:r>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1</m:t>
                                  </m:r>
                                </m:sub>
                              </m:sSub>
                            </m:e>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2</m:t>
                                  </m:r>
                                </m:sub>
                              </m:sSub>
                            </m:e>
                          </m:eqArr>
                        </m:e>
                      </m:d>
                      <m:r>
                        <m:rPr>
                          <m:sty m:val="p"/>
                        </m:rPr>
                        <a:rPr lang="en-US" sz="1800" b="0" i="0">
                          <a:latin typeface="Cambria Math" panose="02040503050406030204" pitchFamily="18" charset="0"/>
                        </a:rPr>
                        <m:t>dot</m:t>
                      </m:r>
                      <m:d>
                        <m:dPr>
                          <m:begChr m:val="["/>
                          <m:endChr m:val="]"/>
                          <m:ctrlPr>
                            <a:rPr lang="en-US" sz="1800" b="0" i="1">
                              <a:latin typeface="Cambria Math" panose="02040503050406030204" pitchFamily="18" charset="0"/>
                            </a:rPr>
                          </m:ctrlPr>
                        </m:dPr>
                        <m:e>
                          <m:eqArr>
                            <m:eqArrPr>
                              <m:ctrlPr>
                                <a:rPr lang="en-US" sz="1800" b="0" i="1">
                                  <a:latin typeface="Cambria Math" panose="02040503050406030204" pitchFamily="18" charset="0"/>
                                </a:rPr>
                              </m:ctrlPr>
                            </m:eqArrPr>
                            <m:e>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0</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b="0" i="1">
                                      <a:latin typeface="Cambria Math" panose="02040503050406030204" pitchFamily="18" charset="0"/>
                                    </a:rPr>
                                    <m:t>𝑤</m:t>
                                  </m:r>
                                </m:e>
                                <m:sub>
                                  <m:r>
                                    <a:rPr lang="en-US" sz="1800" b="0" i="1">
                                      <a:latin typeface="Cambria Math" panose="02040503050406030204" pitchFamily="18" charset="0"/>
                                    </a:rPr>
                                    <m:t>2</m:t>
                                  </m:r>
                                </m:sub>
                              </m:sSub>
                            </m:e>
                          </m:eqArr>
                        </m:e>
                      </m:d>
                    </m:oMath>
                  </m:oMathPara>
                </a14:m>
                <a:endParaRPr lang="en-US"/>
              </a:p>
            </p:txBody>
          </p:sp>
        </mc:Choice>
        <mc:Fallback xmlns="">
          <p:sp>
            <p:nvSpPr>
              <p:cNvPr id="7" name="TextBox 6">
                <a:extLst>
                  <a:ext uri="{FF2B5EF4-FFF2-40B4-BE49-F238E27FC236}">
                    <a16:creationId xmlns:a16="http://schemas.microsoft.com/office/drawing/2014/main" id="{006390C0-F838-014C-8983-C55FC18B5085}"/>
                  </a:ext>
                </a:extLst>
              </p:cNvPr>
              <p:cNvSpPr txBox="1">
                <a:spLocks noRot="1" noChangeAspect="1" noMove="1" noResize="1" noEditPoints="1" noAdjustHandles="1" noChangeArrowheads="1" noChangeShapeType="1" noTextEdit="1"/>
              </p:cNvSpPr>
              <p:nvPr/>
            </p:nvSpPr>
            <p:spPr>
              <a:xfrm>
                <a:off x="2369623" y="2866771"/>
                <a:ext cx="1506072" cy="794430"/>
              </a:xfrm>
              <a:prstGeom prst="rect">
                <a:avLst/>
              </a:prstGeom>
              <a:blipFill>
                <a:blip r:embed="rId3"/>
                <a:stretch>
                  <a:fillRect b="-317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607BBFE-0755-7E4E-9FD3-77265A3E4ED8}"/>
              </a:ext>
            </a:extLst>
          </p:cNvPr>
          <p:cNvCxnSpPr>
            <a:cxnSpLocks/>
          </p:cNvCxnSpPr>
          <p:nvPr/>
        </p:nvCxnSpPr>
        <p:spPr>
          <a:xfrm flipV="1">
            <a:off x="4007223" y="3205581"/>
            <a:ext cx="819819" cy="826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E4A23C-53A8-FB4C-8C9F-75CF27DA2F3C}"/>
              </a:ext>
            </a:extLst>
          </p:cNvPr>
          <p:cNvSpPr/>
          <p:nvPr/>
        </p:nvSpPr>
        <p:spPr>
          <a:xfrm>
            <a:off x="4836250" y="2733355"/>
            <a:ext cx="927846" cy="92784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DEF6C3-FB1C-AC49-80E6-AEECBEED1C1A}"/>
                  </a:ext>
                </a:extLst>
              </p:cNvPr>
              <p:cNvSpPr txBox="1"/>
              <p:nvPr/>
            </p:nvSpPr>
            <p:spPr>
              <a:xfrm>
                <a:off x="4937665" y="2944475"/>
                <a:ext cx="727956"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b="0" i="1">
                              <a:latin typeface="Cambria Math" panose="02040503050406030204" pitchFamily="18" charset="0"/>
                            </a:rPr>
                            <m:t>1</m:t>
                          </m:r>
                        </m:num>
                        <m:den>
                          <m:r>
                            <a:rPr lang="en-US" sz="1600" b="0" i="1">
                              <a:latin typeface="Cambria Math" panose="02040503050406030204" pitchFamily="18" charset="0"/>
                            </a:rPr>
                            <m:t>1+</m:t>
                          </m:r>
                          <m:sSup>
                            <m:sSupPr>
                              <m:ctrlPr>
                                <a:rPr lang="en-US" sz="1600" b="0" i="1">
                                  <a:latin typeface="Cambria Math" panose="02040503050406030204" pitchFamily="18" charset="0"/>
                                </a:rPr>
                              </m:ctrlPr>
                            </m:sSupPr>
                            <m:e>
                              <m:r>
                                <a:rPr lang="en-US" sz="1600" b="0" i="1">
                                  <a:latin typeface="Cambria Math" panose="02040503050406030204" pitchFamily="18" charset="0"/>
                                </a:rPr>
                                <m:t>𝑒</m:t>
                              </m:r>
                            </m:e>
                            <m:sup>
                              <m:r>
                                <a:rPr lang="en-US" sz="1600" b="0" i="1">
                                  <a:latin typeface="Cambria Math" panose="02040503050406030204" pitchFamily="18" charset="0"/>
                                </a:rPr>
                                <m:t>−</m:t>
                              </m:r>
                              <m:r>
                                <a:rPr lang="en-US" sz="1600" b="0" i="1">
                                  <a:latin typeface="Cambria Math" panose="02040503050406030204" pitchFamily="18" charset="0"/>
                                </a:rPr>
                                <m:t>𝑧</m:t>
                              </m:r>
                            </m:sup>
                          </m:sSup>
                        </m:den>
                      </m:f>
                    </m:oMath>
                  </m:oMathPara>
                </a14:m>
                <a:endParaRPr lang="en-US" sz="1600"/>
              </a:p>
            </p:txBody>
          </p:sp>
        </mc:Choice>
        <mc:Fallback xmlns="">
          <p:sp>
            <p:nvSpPr>
              <p:cNvPr id="10" name="TextBox 9">
                <a:extLst>
                  <a:ext uri="{FF2B5EF4-FFF2-40B4-BE49-F238E27FC236}">
                    <a16:creationId xmlns:a16="http://schemas.microsoft.com/office/drawing/2014/main" id="{EEDEF6C3-FB1C-AC49-80E6-AEECBEED1C1A}"/>
                  </a:ext>
                </a:extLst>
              </p:cNvPr>
              <p:cNvSpPr txBox="1">
                <a:spLocks noRot="1" noChangeAspect="1" noMove="1" noResize="1" noEditPoints="1" noAdjustHandles="1" noChangeArrowheads="1" noChangeShapeType="1" noTextEdit="1"/>
              </p:cNvSpPr>
              <p:nvPr/>
            </p:nvSpPr>
            <p:spPr>
              <a:xfrm>
                <a:off x="4937665" y="2944475"/>
                <a:ext cx="727956" cy="466731"/>
              </a:xfrm>
              <a:prstGeom prst="rect">
                <a:avLst/>
              </a:prstGeom>
              <a:blipFill>
                <a:blip r:embed="rId4"/>
                <a:stretch>
                  <a:fillRect l="-5172" t="-2632" b="-10526"/>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335113F-5370-074D-A15C-005668FDAAF7}"/>
              </a:ext>
            </a:extLst>
          </p:cNvPr>
          <p:cNvCxnSpPr>
            <a:cxnSpLocks/>
            <a:stCxn id="9" idx="6"/>
          </p:cNvCxnSpPr>
          <p:nvPr/>
        </p:nvCxnSpPr>
        <p:spPr>
          <a:xfrm>
            <a:off x="5764096" y="3197278"/>
            <a:ext cx="73055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679806-6C92-B947-978E-97F6D5BBE5DD}"/>
                  </a:ext>
                </a:extLst>
              </p:cNvPr>
              <p:cNvSpPr txBox="1"/>
              <p:nvPr/>
            </p:nvSpPr>
            <p:spPr>
              <a:xfrm flipH="1">
                <a:off x="6530928" y="3000451"/>
                <a:ext cx="282740" cy="354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e>
                      </m:acc>
                    </m:oMath>
                  </m:oMathPara>
                </a14:m>
                <a:endParaRPr lang="en-US" sz="2000"/>
              </a:p>
            </p:txBody>
          </p:sp>
        </mc:Choice>
        <mc:Fallback xmlns="">
          <p:sp>
            <p:nvSpPr>
              <p:cNvPr id="12" name="TextBox 11">
                <a:extLst>
                  <a:ext uri="{FF2B5EF4-FFF2-40B4-BE49-F238E27FC236}">
                    <a16:creationId xmlns:a16="http://schemas.microsoft.com/office/drawing/2014/main" id="{F6679806-6C92-B947-978E-97F6D5BBE5DD}"/>
                  </a:ext>
                </a:extLst>
              </p:cNvPr>
              <p:cNvSpPr txBox="1">
                <a:spLocks noRot="1" noChangeAspect="1" noMove="1" noResize="1" noEditPoints="1" noAdjustHandles="1" noChangeArrowheads="1" noChangeShapeType="1" noTextEdit="1"/>
              </p:cNvSpPr>
              <p:nvPr/>
            </p:nvSpPr>
            <p:spPr>
              <a:xfrm flipH="1">
                <a:off x="6530928" y="3000451"/>
                <a:ext cx="282740" cy="354777"/>
              </a:xfrm>
              <a:prstGeom prst="rect">
                <a:avLst/>
              </a:prstGeom>
              <a:blipFill>
                <a:blip r:embed="rId5"/>
                <a:stretch>
                  <a:fillRect l="-4167" t="-31034" b="-1724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E67C80A-C2E5-5E41-9C52-26BC89F3ADB8}"/>
              </a:ext>
            </a:extLst>
          </p:cNvPr>
          <p:cNvCxnSpPr>
            <a:cxnSpLocks/>
          </p:cNvCxnSpPr>
          <p:nvPr/>
        </p:nvCxnSpPr>
        <p:spPr>
          <a:xfrm>
            <a:off x="6672298" y="3469341"/>
            <a:ext cx="0" cy="688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35F9D1-4816-F44B-8A96-DDAB0A865952}"/>
                  </a:ext>
                </a:extLst>
              </p:cNvPr>
              <p:cNvSpPr/>
              <p:nvPr/>
            </p:nvSpPr>
            <p:spPr>
              <a:xfrm>
                <a:off x="5665621" y="4215731"/>
                <a:ext cx="2296094"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a:latin typeface="Cambria Math" panose="02040503050406030204" pitchFamily="18" charset="0"/>
                        </a:rPr>
                        <m:t>𝐸</m:t>
                      </m:r>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𝑁</m:t>
                          </m:r>
                        </m:den>
                      </m:f>
                      <m:nary>
                        <m:naryPr>
                          <m:chr m:val="∑"/>
                          <m:ctrlPr>
                            <a:rPr lang="en-US" sz="1800" b="0" i="1">
                              <a:latin typeface="Cambria Math" panose="02040503050406030204" pitchFamily="18" charset="0"/>
                            </a:rPr>
                          </m:ctrlPr>
                        </m:naryPr>
                        <m:sub>
                          <m:r>
                            <m:rPr>
                              <m:brk m:alnAt="23"/>
                            </m:rPr>
                            <a:rPr lang="en-US" sz="1800" b="0" i="1">
                              <a:latin typeface="Cambria Math" panose="02040503050406030204" pitchFamily="18" charset="0"/>
                            </a:rPr>
                            <m:t>𝑖</m:t>
                          </m:r>
                          <m:r>
                            <a:rPr lang="en-US" sz="1800" b="0" i="1">
                              <a:latin typeface="Cambria Math" panose="02040503050406030204" pitchFamily="18" charset="0"/>
                            </a:rPr>
                            <m:t>=1</m:t>
                          </m:r>
                        </m:sub>
                        <m:sup>
                          <m:r>
                            <a:rPr lang="en-US" sz="1800" b="0" i="1">
                              <a:latin typeface="Cambria Math" panose="02040503050406030204" pitchFamily="18" charset="0"/>
                            </a:rPr>
                            <m:t>𝑁</m:t>
                          </m:r>
                        </m:sup>
                        <m:e>
                          <m:sSup>
                            <m:sSupPr>
                              <m:ctrlPr>
                                <a:rPr lang="en-US" sz="1800" b="0" i="1">
                                  <a:latin typeface="Cambria Math" panose="02040503050406030204" pitchFamily="18" charset="0"/>
                                </a:rPr>
                              </m:ctrlPr>
                            </m:sSupPr>
                            <m:e>
                              <m:r>
                                <a:rPr lang="en-US" sz="1800" b="0" i="1">
                                  <a:latin typeface="Cambria Math" panose="02040503050406030204" pitchFamily="18" charset="0"/>
                                </a:rPr>
                                <m:t>(</m:t>
                              </m:r>
                              <m:sSub>
                                <m:sSubPr>
                                  <m:ctrlPr>
                                    <a:rPr lang="en-US" sz="1800" b="0" i="1">
                                      <a:latin typeface="Cambria Math" panose="02040503050406030204" pitchFamily="18" charset="0"/>
                                    </a:rPr>
                                  </m:ctrlPr>
                                </m:sSub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𝑦</m:t>
                                      </m:r>
                                    </m:e>
                                  </m:acc>
                                </m:e>
                                <m:sub>
                                  <m:r>
                                    <a:rPr lang="en-US" sz="1800" b="0" i="1">
                                      <a:latin typeface="Cambria Math" panose="02040503050406030204" pitchFamily="18" charset="0"/>
                                    </a:rPr>
                                    <m:t>𝑖</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𝑦</m:t>
                                  </m:r>
                                </m:e>
                                <m:sub>
                                  <m:r>
                                    <a:rPr lang="en-US" sz="1800" b="0" i="1">
                                      <a:latin typeface="Cambria Math" panose="02040503050406030204" pitchFamily="18" charset="0"/>
                                    </a:rPr>
                                    <m:t>𝑖</m:t>
                                  </m:r>
                                </m:sub>
                              </m:sSub>
                              <m:r>
                                <a:rPr lang="en-US" sz="1800" b="0" i="1">
                                  <a:latin typeface="Cambria Math" panose="02040503050406030204" pitchFamily="18" charset="0"/>
                                </a:rPr>
                                <m:t> )</m:t>
                              </m:r>
                            </m:e>
                            <m:sup>
                              <m:r>
                                <a:rPr lang="en-US" sz="1800" b="0" i="1">
                                  <a:latin typeface="Cambria Math" panose="02040503050406030204" pitchFamily="18" charset="0"/>
                                </a:rPr>
                                <m:t>2</m:t>
                              </m:r>
                            </m:sup>
                          </m:sSup>
                        </m:e>
                      </m:nary>
                    </m:oMath>
                  </m:oMathPara>
                </a14:m>
                <a:endParaRPr lang="en-US" sz="1800"/>
              </a:p>
            </p:txBody>
          </p:sp>
        </mc:Choice>
        <mc:Fallback xmlns="">
          <p:sp>
            <p:nvSpPr>
              <p:cNvPr id="14" name="Rectangle 13">
                <a:extLst>
                  <a:ext uri="{FF2B5EF4-FFF2-40B4-BE49-F238E27FC236}">
                    <a16:creationId xmlns:a16="http://schemas.microsoft.com/office/drawing/2014/main" id="{BA35F9D1-4816-F44B-8A96-DDAB0A865952}"/>
                  </a:ext>
                </a:extLst>
              </p:cNvPr>
              <p:cNvSpPr>
                <a:spLocks noRot="1" noChangeAspect="1" noMove="1" noResize="1" noEditPoints="1" noAdjustHandles="1" noChangeArrowheads="1" noChangeShapeType="1" noTextEdit="1"/>
              </p:cNvSpPr>
              <p:nvPr/>
            </p:nvSpPr>
            <p:spPr>
              <a:xfrm>
                <a:off x="5665621" y="4215731"/>
                <a:ext cx="2296094" cy="871264"/>
              </a:xfrm>
              <a:prstGeom prst="rect">
                <a:avLst/>
              </a:prstGeom>
              <a:blipFill>
                <a:blip r:embed="rId6"/>
                <a:stretch>
                  <a:fillRect l="-1648" t="-92857" b="-14714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63DC2C63-4A44-0542-ADDC-BC82E322DD1E}"/>
              </a:ext>
            </a:extLst>
          </p:cNvPr>
          <p:cNvCxnSpPr>
            <a:cxnSpLocks/>
          </p:cNvCxnSpPr>
          <p:nvPr/>
        </p:nvCxnSpPr>
        <p:spPr>
          <a:xfrm flipH="1">
            <a:off x="4090501" y="4653188"/>
            <a:ext cx="16735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639F2B-9C2D-6340-AD57-05B33DCC06EC}"/>
                  </a:ext>
                </a:extLst>
              </p:cNvPr>
              <p:cNvSpPr txBox="1"/>
              <p:nvPr/>
            </p:nvSpPr>
            <p:spPr>
              <a:xfrm>
                <a:off x="2379221" y="4373709"/>
                <a:ext cx="1628002" cy="407227"/>
              </a:xfrm>
              <a:prstGeom prst="rect">
                <a:avLst/>
              </a:prstGeom>
              <a:noFill/>
            </p:spPr>
            <p:txBody>
              <a:bodyPr wrap="square" lIns="0" tIns="0" rIns="0" bIns="0" rtlCol="0">
                <a:spAutoFit/>
              </a:bodyPr>
              <a:lstStyle/>
              <a:p>
                <a14:m>
                  <m:oMath xmlns:m="http://schemas.openxmlformats.org/officeDocument/2006/math">
                    <m:acc>
                      <m:accPr>
                        <m:chr m:val="⃗"/>
                        <m:ctrlPr>
                          <a:rPr lang="en-US" sz="1800" i="1">
                            <a:latin typeface="Cambria Math" panose="02040503050406030204" pitchFamily="18" charset="0"/>
                          </a:rPr>
                        </m:ctrlPr>
                      </m:accPr>
                      <m:e>
                        <m:r>
                          <a:rPr lang="en-US" sz="1800" b="0" i="1">
                            <a:latin typeface="Cambria Math" panose="02040503050406030204" pitchFamily="18" charset="0"/>
                          </a:rPr>
                          <m:t>𝑊</m:t>
                        </m:r>
                      </m:e>
                    </m:acc>
                    <m:r>
                      <a:rPr lang="en-US" sz="1800" b="0" i="0">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𝑊</m:t>
                        </m:r>
                      </m:e>
                    </m:acc>
                    <m:r>
                      <a:rPr lang="en-US" sz="1800" b="0" i="1">
                        <a:latin typeface="Cambria Math" panose="02040503050406030204" pitchFamily="18" charset="0"/>
                      </a:rPr>
                      <m:t>−</m:t>
                    </m:r>
                    <m:r>
                      <a:rPr lang="en-US" sz="1800" b="0" i="1">
                        <a:latin typeface="Cambria Math" panose="02040503050406030204" pitchFamily="18" charset="0"/>
                        <a:ea typeface="Cambria Math" panose="02040503050406030204" pitchFamily="18" charset="0"/>
                      </a:rPr>
                      <m:t>𝛼</m:t>
                    </m:r>
                    <m:f>
                      <m:fPr>
                        <m:ctrlPr>
                          <a:rPr lang="en-US" sz="1800" b="0" i="1">
                            <a:latin typeface="Cambria Math" panose="02040503050406030204" pitchFamily="18" charset="0"/>
                            <a:ea typeface="Cambria Math" panose="02040503050406030204" pitchFamily="18" charset="0"/>
                          </a:rPr>
                        </m:ctrlPr>
                      </m:fPr>
                      <m:num>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𝐸</m:t>
                        </m:r>
                      </m:num>
                      <m:den>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𝑊</m:t>
                        </m:r>
                      </m:den>
                    </m:f>
                  </m:oMath>
                </a14:m>
                <a:r>
                  <a:rPr lang="en-US" sz="1800"/>
                  <a:t> </a:t>
                </a:r>
              </a:p>
            </p:txBody>
          </p:sp>
        </mc:Choice>
        <mc:Fallback xmlns="">
          <p:sp>
            <p:nvSpPr>
              <p:cNvPr id="16" name="TextBox 15">
                <a:extLst>
                  <a:ext uri="{FF2B5EF4-FFF2-40B4-BE49-F238E27FC236}">
                    <a16:creationId xmlns:a16="http://schemas.microsoft.com/office/drawing/2014/main" id="{2C639F2B-9C2D-6340-AD57-05B33DCC06EC}"/>
                  </a:ext>
                </a:extLst>
              </p:cNvPr>
              <p:cNvSpPr txBox="1">
                <a:spLocks noRot="1" noChangeAspect="1" noMove="1" noResize="1" noEditPoints="1" noAdjustHandles="1" noChangeArrowheads="1" noChangeShapeType="1" noTextEdit="1"/>
              </p:cNvSpPr>
              <p:nvPr/>
            </p:nvSpPr>
            <p:spPr>
              <a:xfrm>
                <a:off x="2379221" y="4373709"/>
                <a:ext cx="1628002" cy="407227"/>
              </a:xfrm>
              <a:prstGeom prst="rect">
                <a:avLst/>
              </a:prstGeom>
              <a:blipFill>
                <a:blip r:embed="rId7"/>
                <a:stretch>
                  <a:fillRect l="-461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A76F9B0-535F-A44C-8595-1FEB184866EE}"/>
                  </a:ext>
                </a:extLst>
              </p:cNvPr>
              <p:cNvSpPr txBox="1"/>
              <p:nvPr/>
            </p:nvSpPr>
            <p:spPr>
              <a:xfrm>
                <a:off x="391227" y="741464"/>
                <a:ext cx="4536071"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rPr>
                            <m:t>𝑤</m:t>
                          </m:r>
                        </m:e>
                        <m:sub>
                          <m:r>
                            <a:rPr lang="en-US" sz="2400" b="0" i="1">
                              <a:latin typeface="Cambria Math" panose="02040503050406030204" pitchFamily="18" charset="0"/>
                            </a:rPr>
                            <m:t>0</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𝑤</m:t>
                          </m:r>
                        </m:e>
                        <m:sub>
                          <m:r>
                            <a:rPr lang="en-US" sz="2400" b="0" i="1">
                              <a:latin typeface="Cambria Math" panose="02040503050406030204" pitchFamily="18" charset="0"/>
                            </a:rPr>
                            <m:t>0</m:t>
                          </m:r>
                        </m:sub>
                      </m:sSub>
                      <m:r>
                        <a:rPr lang="en-US" sz="2400" b="0" i="1">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𝛼</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e>
                      </m:d>
                    </m:oMath>
                  </m:oMathPara>
                </a14:m>
                <a:endParaRPr lang="en-US" sz="2400"/>
              </a:p>
              <a:p>
                <a:pPr>
                  <a:lnSpc>
                    <a:spcPct val="150000"/>
                  </a:lnSpc>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oMath>
                  </m:oMathPara>
                </a14:m>
                <a:endParaRPr lang="en-US" sz="2400"/>
              </a:p>
              <a:p>
                <a:pPr>
                  <a:lnSpc>
                    <a:spcPct val="150000"/>
                  </a:lnSpc>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a:latin typeface="Cambria Math" panose="02040503050406030204" pitchFamily="18" charset="0"/>
                            </a:rPr>
                            <m:t>2</m:t>
                          </m:r>
                        </m:sub>
                      </m:sSub>
                    </m:oMath>
                  </m:oMathPara>
                </a14:m>
                <a:endParaRPr lang="en-US" sz="2400"/>
              </a:p>
            </p:txBody>
          </p:sp>
        </mc:Choice>
        <mc:Fallback xmlns="">
          <p:sp>
            <p:nvSpPr>
              <p:cNvPr id="17" name="TextBox 16">
                <a:extLst>
                  <a:ext uri="{FF2B5EF4-FFF2-40B4-BE49-F238E27FC236}">
                    <a16:creationId xmlns:a16="http://schemas.microsoft.com/office/drawing/2014/main" id="{9A76F9B0-535F-A44C-8595-1FEB184866EE}"/>
                  </a:ext>
                </a:extLst>
              </p:cNvPr>
              <p:cNvSpPr txBox="1">
                <a:spLocks noRot="1" noChangeAspect="1" noMove="1" noResize="1" noEditPoints="1" noAdjustHandles="1" noChangeArrowheads="1" noChangeShapeType="1" noTextEdit="1"/>
              </p:cNvSpPr>
              <p:nvPr/>
            </p:nvSpPr>
            <p:spPr>
              <a:xfrm>
                <a:off x="391227" y="741464"/>
                <a:ext cx="4536071" cy="1661993"/>
              </a:xfrm>
              <a:prstGeom prst="rect">
                <a:avLst/>
              </a:prstGeom>
              <a:blipFill>
                <a:blip r:embed="rId8"/>
                <a:stretch>
                  <a:fillRect l="-1676" b="-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59D62F-7610-6A43-9675-2B3BCDAD0FCC}"/>
                  </a:ext>
                </a:extLst>
              </p:cNvPr>
              <p:cNvSpPr txBox="1"/>
              <p:nvPr/>
            </p:nvSpPr>
            <p:spPr>
              <a:xfrm>
                <a:off x="5085503" y="1454820"/>
                <a:ext cx="1728165" cy="338554"/>
              </a:xfrm>
              <a:prstGeom prst="rect">
                <a:avLst/>
              </a:prstGeom>
              <a:noFill/>
            </p:spPr>
            <p:txBody>
              <a:bodyPr wrap="none" rtlCol="0">
                <a:spAutoFit/>
              </a:bodyPr>
              <a:lstStyle/>
              <a:p>
                <a14:m>
                  <m:oMath xmlns:m="http://schemas.openxmlformats.org/officeDocument/2006/math">
                    <m:r>
                      <a:rPr lang="en-US" sz="1600" i="1">
                        <a:solidFill>
                          <a:schemeClr val="bg1">
                            <a:lumMod val="65000"/>
                          </a:schemeClr>
                        </a:solidFill>
                        <a:latin typeface="Cambria Math" panose="02040503050406030204" pitchFamily="18" charset="0"/>
                        <a:ea typeface="Cambria Math" panose="02040503050406030204" pitchFamily="18" charset="0"/>
                      </a:rPr>
                      <m:t>𝛼</m:t>
                    </m:r>
                  </m:oMath>
                </a14:m>
                <a:r>
                  <a:rPr lang="en-US" sz="1600">
                    <a:solidFill>
                      <a:schemeClr val="bg1">
                        <a:lumMod val="65000"/>
                      </a:schemeClr>
                    </a:solidFill>
                  </a:rPr>
                  <a:t> là learning rate</a:t>
                </a:r>
              </a:p>
            </p:txBody>
          </p:sp>
        </mc:Choice>
        <mc:Fallback xmlns="">
          <p:sp>
            <p:nvSpPr>
              <p:cNvPr id="18" name="TextBox 17">
                <a:extLst>
                  <a:ext uri="{FF2B5EF4-FFF2-40B4-BE49-F238E27FC236}">
                    <a16:creationId xmlns:a16="http://schemas.microsoft.com/office/drawing/2014/main" id="{DE59D62F-7610-6A43-9675-2B3BCDAD0FCC}"/>
                  </a:ext>
                </a:extLst>
              </p:cNvPr>
              <p:cNvSpPr txBox="1">
                <a:spLocks noRot="1" noChangeAspect="1" noMove="1" noResize="1" noEditPoints="1" noAdjustHandles="1" noChangeArrowheads="1" noChangeShapeType="1" noTextEdit="1"/>
              </p:cNvSpPr>
              <p:nvPr/>
            </p:nvSpPr>
            <p:spPr>
              <a:xfrm>
                <a:off x="5085503" y="1454820"/>
                <a:ext cx="1728165" cy="338554"/>
              </a:xfrm>
              <a:prstGeom prst="rect">
                <a:avLst/>
              </a:prstGeom>
              <a:blipFill>
                <a:blip r:embed="rId9"/>
                <a:stretch>
                  <a:fillRect t="-3704" b="-22222"/>
                </a:stretch>
              </a:blipFill>
            </p:spPr>
            <p:txBody>
              <a:bodyPr/>
              <a:lstStyle/>
              <a:p>
                <a:r>
                  <a:rPr lang="en-US">
                    <a:noFill/>
                  </a:rPr>
                  <a:t> </a:t>
                </a:r>
              </a:p>
            </p:txBody>
          </p:sp>
        </mc:Fallback>
      </mc:AlternateContent>
    </p:spTree>
    <p:extLst>
      <p:ext uri="{BB962C8B-B14F-4D97-AF65-F5344CB8AC3E}">
        <p14:creationId xmlns:p14="http://schemas.microsoft.com/office/powerpoint/2010/main" val="2831611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2A23-677E-324B-9FF6-7BA1C46A1E34}"/>
              </a:ext>
            </a:extLst>
          </p:cNvPr>
          <p:cNvSpPr>
            <a:spLocks noGrp="1"/>
          </p:cNvSpPr>
          <p:nvPr>
            <p:ph type="title"/>
          </p:nvPr>
        </p:nvSpPr>
        <p:spPr/>
        <p:txBody>
          <a:bodyPr/>
          <a:lstStyle/>
          <a:p>
            <a:r>
              <a:rPr lang="en-US"/>
              <a:t>Code thôi !</a:t>
            </a:r>
          </a:p>
        </p:txBody>
      </p:sp>
    </p:spTree>
    <p:extLst>
      <p:ext uri="{BB962C8B-B14F-4D97-AF65-F5344CB8AC3E}">
        <p14:creationId xmlns:p14="http://schemas.microsoft.com/office/powerpoint/2010/main" val="2481474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A2767F-E752-1342-BB2A-460BCC63B39D}"/>
              </a:ext>
            </a:extLst>
          </p:cNvPr>
          <p:cNvSpPr/>
          <p:nvPr/>
        </p:nvSpPr>
        <p:spPr>
          <a:xfrm>
            <a:off x="399045" y="1141981"/>
            <a:ext cx="6081584" cy="1815882"/>
          </a:xfrm>
          <a:prstGeom prst="rect">
            <a:avLst/>
          </a:prstGeom>
        </p:spPr>
        <p:txBody>
          <a:bodyPr wrap="square">
            <a:spAutoFit/>
          </a:bodyPr>
          <a:lstStyle/>
          <a:p>
            <a:r>
              <a:rPr lang="en-US" b="1">
                <a:solidFill>
                  <a:srgbClr val="7F0055"/>
                </a:solidFill>
                <a:effectLst/>
                <a:latin typeface="RobotoMono Nerd Font" pitchFamily="2" charset="0"/>
                <a:ea typeface="RobotoMono Nerd Font" pitchFamily="2" charset="0"/>
              </a:rPr>
              <a:t>import </a:t>
            </a:r>
            <a:r>
              <a:rPr lang="en-US">
                <a:latin typeface="RobotoMono Nerd Font" pitchFamily="2" charset="0"/>
                <a:ea typeface="RobotoMono Nerd Font" pitchFamily="2" charset="0"/>
              </a:rPr>
              <a:t>matplotlib</a:t>
            </a:r>
            <a:r>
              <a:rPr lang="en-US">
                <a:solidFill>
                  <a:srgbClr val="333333"/>
                </a:solidFill>
                <a:effectLst/>
                <a:latin typeface="RobotoMono Nerd Font" pitchFamily="2" charset="0"/>
                <a:ea typeface="RobotoMono Nerd Font" pitchFamily="2" charset="0"/>
              </a:rPr>
              <a:t>.</a:t>
            </a:r>
            <a:r>
              <a:rPr lang="en-US">
                <a:latin typeface="RobotoMono Nerd Font" pitchFamily="2" charset="0"/>
                <a:ea typeface="RobotoMono Nerd Font" pitchFamily="2" charset="0"/>
              </a:rPr>
              <a:t>pyplot </a:t>
            </a:r>
            <a:r>
              <a:rPr lang="en-US" b="1">
                <a:solidFill>
                  <a:srgbClr val="7F0055"/>
                </a:solidFill>
                <a:effectLst/>
                <a:latin typeface="RobotoMono Nerd Font" pitchFamily="2" charset="0"/>
                <a:ea typeface="RobotoMono Nerd Font" pitchFamily="2" charset="0"/>
              </a:rPr>
              <a:t>as </a:t>
            </a:r>
            <a:r>
              <a:rPr lang="en-US">
                <a:latin typeface="RobotoMono Nerd Font" pitchFamily="2" charset="0"/>
                <a:ea typeface="RobotoMono Nerd Font" pitchFamily="2" charset="0"/>
              </a:rPr>
              <a:t>plt</a:t>
            </a:r>
            <a:br>
              <a:rPr lang="en-US">
                <a:latin typeface="RobotoMono Nerd Font" pitchFamily="2" charset="0"/>
                <a:ea typeface="RobotoMono Nerd Font" pitchFamily="2" charset="0"/>
              </a:rPr>
            </a:br>
            <a:r>
              <a:rPr lang="en-US" b="1">
                <a:solidFill>
                  <a:srgbClr val="7F0055"/>
                </a:solidFill>
                <a:effectLst/>
                <a:latin typeface="RobotoMono Nerd Font" pitchFamily="2" charset="0"/>
                <a:ea typeface="RobotoMono Nerd Font" pitchFamily="2" charset="0"/>
              </a:rPr>
              <a:t>import </a:t>
            </a:r>
            <a:r>
              <a:rPr lang="en-US">
                <a:latin typeface="RobotoMono Nerd Font" pitchFamily="2" charset="0"/>
                <a:ea typeface="RobotoMono Nerd Font" pitchFamily="2" charset="0"/>
              </a:rPr>
              <a:t>numpy </a:t>
            </a:r>
            <a:r>
              <a:rPr lang="en-US" b="1">
                <a:solidFill>
                  <a:srgbClr val="7F0055"/>
                </a:solidFill>
                <a:effectLst/>
                <a:latin typeface="RobotoMono Nerd Font" pitchFamily="2" charset="0"/>
                <a:ea typeface="RobotoMono Nerd Font" pitchFamily="2" charset="0"/>
              </a:rPr>
              <a:t>as </a:t>
            </a:r>
            <a:r>
              <a:rPr lang="en-US">
                <a:latin typeface="RobotoMono Nerd Font" pitchFamily="2" charset="0"/>
                <a:ea typeface="RobotoMono Nerd Font" pitchFamily="2" charset="0"/>
              </a:rPr>
              <a:t>np</a:t>
            </a:r>
            <a:br>
              <a:rPr lang="en-US">
                <a:latin typeface="RobotoMono Nerd Font" pitchFamily="2" charset="0"/>
                <a:ea typeface="RobotoMono Nerd Font" pitchFamily="2" charset="0"/>
              </a:rPr>
            </a:br>
            <a:br>
              <a:rPr lang="en-US">
                <a:latin typeface="RobotoMono Nerd Font" pitchFamily="2" charset="0"/>
                <a:ea typeface="RobotoMono Nerd Font" pitchFamily="2" charset="0"/>
              </a:rPr>
            </a:br>
            <a:r>
              <a:rPr lang="en-US" b="1">
                <a:solidFill>
                  <a:srgbClr val="7F0055"/>
                </a:solidFill>
                <a:effectLst/>
                <a:latin typeface="RobotoMono Nerd Font" pitchFamily="2" charset="0"/>
                <a:ea typeface="RobotoMono Nerd Font" pitchFamily="2" charset="0"/>
              </a:rPr>
              <a:t>def </a:t>
            </a:r>
            <a:r>
              <a:rPr lang="en-US">
                <a:latin typeface="RobotoMono Nerd Font" pitchFamily="2" charset="0"/>
                <a:ea typeface="RobotoMono Nerd Font" pitchFamily="2" charset="0"/>
              </a:rPr>
              <a:t>sigmoid</a:t>
            </a:r>
            <a:r>
              <a:rPr lang="en-US">
                <a:solidFill>
                  <a:srgbClr val="000066"/>
                </a:solidFill>
                <a:effectLst/>
                <a:latin typeface="RobotoMono Nerd Font" pitchFamily="2" charset="0"/>
                <a:ea typeface="RobotoMono Nerd Font" pitchFamily="2" charset="0"/>
              </a:rPr>
              <a:t>(</a:t>
            </a:r>
            <a:r>
              <a:rPr lang="en-US" i="1">
                <a:solidFill>
                  <a:srgbClr val="000066"/>
                </a:solidFill>
                <a:effectLst/>
                <a:latin typeface="RobotoMono Nerd Font" pitchFamily="2" charset="0"/>
                <a:ea typeface="RobotoMono Nerd Font" pitchFamily="2" charset="0"/>
              </a:rPr>
              <a:t>z</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b="1">
                <a:solidFill>
                  <a:srgbClr val="7F0055"/>
                </a:solidFill>
                <a:effectLst/>
                <a:latin typeface="RobotoMono Nerd Font" pitchFamily="2" charset="0"/>
                <a:ea typeface="RobotoMono Nerd Font" pitchFamily="2" charset="0"/>
              </a:rPr>
              <a:t>return </a:t>
            </a:r>
            <a:r>
              <a:rPr lang="en-US" b="1">
                <a:solidFill>
                  <a:srgbClr val="333333"/>
                </a:solidFill>
                <a:effectLst/>
                <a:latin typeface="RobotoMono Nerd Font" pitchFamily="2" charset="0"/>
                <a:ea typeface="RobotoMono Nerd Font" pitchFamily="2" charset="0"/>
              </a:rPr>
              <a:t>1.0 </a:t>
            </a: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 </a:t>
            </a:r>
            <a:r>
              <a:rPr lang="en-US">
                <a:solidFill>
                  <a:srgbClr val="333333"/>
                </a:solidFill>
                <a:effectLst/>
                <a:latin typeface="RobotoMono Nerd Font" pitchFamily="2" charset="0"/>
                <a:ea typeface="RobotoMono Nerd Font" pitchFamily="2" charset="0"/>
              </a:rPr>
              <a:t>+ </a:t>
            </a:r>
            <a:r>
              <a:rPr lang="en-US">
                <a:latin typeface="RobotoMono Nerd Font" pitchFamily="2" charset="0"/>
                <a:ea typeface="RobotoMono Nerd Font" pitchFamily="2" charset="0"/>
              </a:rPr>
              <a:t>np</a:t>
            </a:r>
            <a:r>
              <a:rPr lang="en-US">
                <a:solidFill>
                  <a:srgbClr val="333333"/>
                </a:solidFill>
                <a:effectLst/>
                <a:latin typeface="RobotoMono Nerd Font" pitchFamily="2" charset="0"/>
                <a:ea typeface="RobotoMono Nerd Font" pitchFamily="2" charset="0"/>
              </a:rPr>
              <a:t>.</a:t>
            </a:r>
            <a:r>
              <a:rPr lang="en-US">
                <a:solidFill>
                  <a:srgbClr val="170591"/>
                </a:solidFill>
                <a:effectLst/>
                <a:latin typeface="RobotoMono Nerd Font" pitchFamily="2" charset="0"/>
                <a:ea typeface="RobotoMono Nerd Font" pitchFamily="2" charset="0"/>
              </a:rPr>
              <a:t>exp</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r>
              <a:rPr lang="en-US" i="1">
                <a:solidFill>
                  <a:srgbClr val="000066"/>
                </a:solidFill>
                <a:effectLst/>
                <a:latin typeface="RobotoMono Nerd Font" pitchFamily="2" charset="0"/>
                <a:ea typeface="RobotoMono Nerd Font" pitchFamily="2" charset="0"/>
              </a:rPr>
              <a:t>z</a:t>
            </a:r>
            <a:r>
              <a:rPr lang="en-US">
                <a:solidFill>
                  <a:srgbClr val="000066"/>
                </a:solidFill>
                <a:effectLst/>
                <a:latin typeface="RobotoMono Nerd Font" pitchFamily="2" charset="0"/>
                <a:ea typeface="RobotoMono Nerd Font" pitchFamily="2" charset="0"/>
              </a:rPr>
              <a:t>))</a:t>
            </a:r>
            <a:br>
              <a:rPr lang="en-US">
                <a:solidFill>
                  <a:srgbClr val="000066"/>
                </a:solidFill>
                <a:effectLst/>
                <a:latin typeface="RobotoMono Nerd Font" pitchFamily="2" charset="0"/>
                <a:ea typeface="RobotoMono Nerd Font" pitchFamily="2" charset="0"/>
              </a:rPr>
            </a:br>
            <a:br>
              <a:rPr lang="en-US">
                <a:solidFill>
                  <a:srgbClr val="000066"/>
                </a:solidFill>
                <a:effectLst/>
                <a:latin typeface="RobotoMono Nerd Font" pitchFamily="2" charset="0"/>
                <a:ea typeface="RobotoMono Nerd Font" pitchFamily="2" charset="0"/>
              </a:rPr>
            </a:br>
            <a:r>
              <a:rPr lang="en-US" b="1">
                <a:solidFill>
                  <a:srgbClr val="7F0055"/>
                </a:solidFill>
                <a:effectLst/>
                <a:latin typeface="RobotoMono Nerd Font" pitchFamily="2" charset="0"/>
                <a:ea typeface="RobotoMono Nerd Font" pitchFamily="2" charset="0"/>
              </a:rPr>
              <a:t>def </a:t>
            </a:r>
            <a:r>
              <a:rPr lang="en-US">
                <a:latin typeface="RobotoMono Nerd Font" pitchFamily="2" charset="0"/>
                <a:ea typeface="RobotoMono Nerd Font" pitchFamily="2" charset="0"/>
              </a:rPr>
              <a:t>sigmoid_derivative</a:t>
            </a:r>
            <a:r>
              <a:rPr lang="en-US">
                <a:solidFill>
                  <a:srgbClr val="000066"/>
                </a:solidFill>
                <a:effectLst/>
                <a:latin typeface="RobotoMono Nerd Font" pitchFamily="2" charset="0"/>
                <a:ea typeface="RobotoMono Nerd Font" pitchFamily="2" charset="0"/>
              </a:rPr>
              <a:t>(</a:t>
            </a:r>
            <a:r>
              <a:rPr lang="en-US" i="1">
                <a:solidFill>
                  <a:srgbClr val="000066"/>
                </a:solidFill>
                <a:effectLst/>
                <a:latin typeface="RobotoMono Nerd Font" pitchFamily="2" charset="0"/>
                <a:ea typeface="RobotoMono Nerd Font" pitchFamily="2" charset="0"/>
              </a:rPr>
              <a:t>z</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b="1">
                <a:solidFill>
                  <a:srgbClr val="7F0055"/>
                </a:solidFill>
                <a:effectLst/>
                <a:latin typeface="RobotoMono Nerd Font" pitchFamily="2" charset="0"/>
                <a:ea typeface="RobotoMono Nerd Font" pitchFamily="2" charset="0"/>
              </a:rPr>
              <a:t>return </a:t>
            </a:r>
            <a:r>
              <a:rPr lang="en-US" i="1">
                <a:solidFill>
                  <a:srgbClr val="000066"/>
                </a:solidFill>
                <a:effectLst/>
                <a:latin typeface="RobotoMono Nerd Font" pitchFamily="2" charset="0"/>
                <a:ea typeface="RobotoMono Nerd Font" pitchFamily="2" charset="0"/>
              </a:rPr>
              <a:t>z </a:t>
            </a: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1.0 </a:t>
            </a:r>
            <a:r>
              <a:rPr lang="en-US">
                <a:solidFill>
                  <a:srgbClr val="333333"/>
                </a:solidFill>
                <a:effectLst/>
                <a:latin typeface="RobotoMono Nerd Font" pitchFamily="2" charset="0"/>
                <a:ea typeface="RobotoMono Nerd Font" pitchFamily="2" charset="0"/>
              </a:rPr>
              <a:t>- </a:t>
            </a:r>
            <a:r>
              <a:rPr lang="en-US" i="1">
                <a:solidFill>
                  <a:srgbClr val="000066"/>
                </a:solidFill>
                <a:effectLst/>
                <a:latin typeface="RobotoMono Nerd Font" pitchFamily="2" charset="0"/>
                <a:ea typeface="RobotoMono Nerd Font" pitchFamily="2" charset="0"/>
              </a:rPr>
              <a:t>z</a:t>
            </a:r>
            <a:r>
              <a:rPr lang="en-US">
                <a:solidFill>
                  <a:srgbClr val="000066"/>
                </a:solidFill>
                <a:effectLst/>
                <a:latin typeface="RobotoMono Nerd Font" pitchFamily="2" charset="0"/>
                <a:ea typeface="RobotoMono Nerd Font" pitchFamily="2" charset="0"/>
              </a:rPr>
              <a:t>)</a:t>
            </a:r>
            <a:endParaRPr lang="en-US">
              <a:latin typeface="RobotoMono Nerd Font" pitchFamily="2" charset="0"/>
              <a:ea typeface="RobotoMono Nerd Font" pitchFamily="2" charset="0"/>
            </a:endParaRPr>
          </a:p>
        </p:txBody>
      </p:sp>
      <p:sp>
        <p:nvSpPr>
          <p:cNvPr id="3" name="Title 2">
            <a:extLst>
              <a:ext uri="{FF2B5EF4-FFF2-40B4-BE49-F238E27FC236}">
                <a16:creationId xmlns:a16="http://schemas.microsoft.com/office/drawing/2014/main" id="{4B6BD8BE-1F1A-6B47-A8F3-10650DA81ACA}"/>
              </a:ext>
            </a:extLst>
          </p:cNvPr>
          <p:cNvSpPr>
            <a:spLocks noGrp="1"/>
          </p:cNvSpPr>
          <p:nvPr>
            <p:ph type="title"/>
          </p:nvPr>
        </p:nvSpPr>
        <p:spPr/>
        <p:txBody>
          <a:bodyPr/>
          <a:lstStyle/>
          <a:p>
            <a:r>
              <a:rPr lang="en-US"/>
              <a:t>Mã nguồn 1 perceptron mô phỏng logic AND</a:t>
            </a:r>
          </a:p>
        </p:txBody>
      </p:sp>
    </p:spTree>
    <p:extLst>
      <p:ext uri="{BB962C8B-B14F-4D97-AF65-F5344CB8AC3E}">
        <p14:creationId xmlns:p14="http://schemas.microsoft.com/office/powerpoint/2010/main" val="16347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5F7DEB-8E2A-0E41-8790-5698BF94F7B4}"/>
              </a:ext>
            </a:extLst>
          </p:cNvPr>
          <p:cNvSpPr/>
          <p:nvPr/>
        </p:nvSpPr>
        <p:spPr>
          <a:xfrm>
            <a:off x="289068" y="65187"/>
            <a:ext cx="8117512" cy="5078313"/>
          </a:xfrm>
          <a:prstGeom prst="rect">
            <a:avLst/>
          </a:prstGeom>
        </p:spPr>
        <p:txBody>
          <a:bodyPr wrap="square">
            <a:spAutoFit/>
          </a:bodyPr>
          <a:lstStyle/>
          <a:p>
            <a:r>
              <a:rPr lang="en-US" sz="1200" b="1">
                <a:solidFill>
                  <a:srgbClr val="7F0055"/>
                </a:solidFill>
                <a:effectLst/>
                <a:latin typeface="RobotoMono Nerd Font" pitchFamily="2" charset="0"/>
                <a:ea typeface="RobotoMono Nerd Font" pitchFamily="2" charset="0"/>
              </a:rPr>
              <a:t>class </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b="1">
                <a:solidFill>
                  <a:srgbClr val="7F0055"/>
                </a:solidFill>
                <a:effectLst/>
                <a:latin typeface="RobotoMono Nerd Font" pitchFamily="2" charset="0"/>
                <a:ea typeface="RobotoMono Nerd Font" pitchFamily="2" charset="0"/>
              </a:rPr>
              <a:t>def </a:t>
            </a:r>
            <a:r>
              <a:rPr lang="en-US" sz="1200">
                <a:solidFill>
                  <a:srgbClr val="B200B2"/>
                </a:solidFill>
                <a:effectLst/>
                <a:latin typeface="RobotoMono Nerd Font" pitchFamily="2" charset="0"/>
                <a:ea typeface="RobotoMono Nerd Font" pitchFamily="2" charset="0"/>
              </a:rPr>
              <a:t>__init__</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 </a:t>
            </a:r>
            <a:r>
              <a:rPr lang="en-US" sz="1200" i="1">
                <a:solidFill>
                  <a:srgbClr val="000066"/>
                </a:solidFill>
                <a:effectLst/>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 </a:t>
            </a:r>
            <a:r>
              <a:rPr lang="en-US" sz="1200" i="1">
                <a:solidFill>
                  <a:srgbClr val="000066"/>
                </a:solidFill>
                <a:effectLst/>
                <a:latin typeface="RobotoMono Nerd Font" pitchFamily="2" charset="0"/>
                <a:ea typeface="RobotoMono Nerd Font" pitchFamily="2" charset="0"/>
              </a:rPr>
              <a:t>Y</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 </a:t>
            </a:r>
            <a:r>
              <a:rPr lang="en-US" sz="1200">
                <a:solidFill>
                  <a:srgbClr val="333333"/>
                </a:solidFill>
                <a:effectLst/>
                <a:latin typeface="RobotoMono Nerd Font" pitchFamily="2" charset="0"/>
                <a:ea typeface="RobotoMono Nerd Font" pitchFamily="2" charset="0"/>
              </a:rPr>
              <a:t>= </a:t>
            </a:r>
            <a:r>
              <a:rPr lang="en-US" sz="1200" i="1">
                <a:solidFill>
                  <a:srgbClr val="000066"/>
                </a:solidFill>
                <a:effectLst/>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shape</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Lấy ra số mẫu number of training samples</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 Thêm bias term vào cột số 0.</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X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hstack</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ones</a:t>
            </a:r>
            <a:r>
              <a:rPr lang="en-US" sz="1200">
                <a:solidFill>
                  <a:srgbClr val="000066"/>
                </a:solidFill>
                <a:effectLst/>
                <a:latin typeface="RobotoMono Nerd Font" pitchFamily="2" charset="0"/>
                <a:ea typeface="RobotoMono Nerd Font" pitchFamily="2" charset="0"/>
              </a:rPr>
              <a:t>([</a:t>
            </a:r>
            <a:r>
              <a:rPr lang="en-US" sz="1200" i="1">
                <a:solidFill>
                  <a:srgbClr val="000066"/>
                </a:solidFill>
                <a:effectLst/>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shape</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1</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i="1">
                <a:solidFill>
                  <a:srgbClr val="000066"/>
                </a:solidFill>
                <a:effectLst/>
                <a:latin typeface="RobotoMono Nerd Font" pitchFamily="2" charset="0"/>
                <a:ea typeface="RobotoMono Nerd Font" pitchFamily="2" charset="0"/>
              </a:rPr>
              <a:t>X</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Y </a:t>
            </a:r>
            <a:r>
              <a:rPr lang="en-US" sz="1200">
                <a:solidFill>
                  <a:srgbClr val="333333"/>
                </a:solidFill>
                <a:effectLst/>
                <a:latin typeface="RobotoMono Nerd Font" pitchFamily="2" charset="0"/>
                <a:ea typeface="RobotoMono Nerd Font" pitchFamily="2" charset="0"/>
              </a:rPr>
              <a:t>= </a:t>
            </a:r>
            <a:r>
              <a:rPr lang="en-US" sz="1200" i="1">
                <a:solidFill>
                  <a:srgbClr val="000066"/>
                </a:solidFill>
                <a:effectLst/>
                <a:latin typeface="RobotoMono Nerd Font" pitchFamily="2" charset="0"/>
                <a:ea typeface="RobotoMono Nerd Font" pitchFamily="2" charset="0"/>
              </a:rPr>
              <a:t>Y</a:t>
            </a:r>
            <a:br>
              <a:rPr lang="en-US" sz="1200" i="1">
                <a:solidFill>
                  <a:srgbClr val="000066"/>
                </a:solidFill>
                <a:effectLst/>
                <a:latin typeface="RobotoMono Nerd Font" pitchFamily="2" charset="0"/>
                <a:ea typeface="RobotoMono Nerd Font" pitchFamily="2" charset="0"/>
              </a:rPr>
            </a:br>
            <a:r>
              <a:rPr lang="en-US" sz="1200" i="1">
                <a:solidFill>
                  <a:srgbClr val="000066"/>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weights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random</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rand</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3</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1</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zeros</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Y</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shape</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mean_square_error_log </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b="1">
                <a:solidFill>
                  <a:srgbClr val="7F0055"/>
                </a:solidFill>
                <a:effectLst/>
                <a:latin typeface="RobotoMono Nerd Font" pitchFamily="2" charset="0"/>
                <a:ea typeface="RobotoMono Nerd Font" pitchFamily="2" charset="0"/>
              </a:rPr>
              <a:t>def </a:t>
            </a:r>
            <a:r>
              <a:rPr lang="en-US" sz="1200">
                <a:latin typeface="RobotoMono Nerd Font" pitchFamily="2" charset="0"/>
                <a:ea typeface="RobotoMono Nerd Font" pitchFamily="2" charset="0"/>
              </a:rPr>
              <a:t>feed_forward</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 </a:t>
            </a:r>
            <a:r>
              <a:rPr lang="en-US" sz="1200">
                <a:solidFill>
                  <a:srgbClr val="333333"/>
                </a:solidFill>
                <a:effectLst/>
                <a:latin typeface="RobotoMono Nerd Font" pitchFamily="2" charset="0"/>
                <a:ea typeface="RobotoMono Nerd Font" pitchFamily="2" charset="0"/>
              </a:rPr>
              <a:t>= </a:t>
            </a:r>
            <a:r>
              <a:rPr lang="en-US" sz="1200">
                <a:solidFill>
                  <a:srgbClr val="170591"/>
                </a:solidFill>
                <a:effectLst/>
                <a:latin typeface="RobotoMono Nerd Font" pitchFamily="2" charset="0"/>
                <a:ea typeface="RobotoMono Nerd Font" pitchFamily="2" charset="0"/>
              </a:rPr>
              <a:t>sigmoid</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dot</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weights</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b="1">
                <a:solidFill>
                  <a:srgbClr val="7F0055"/>
                </a:solidFill>
                <a:effectLst/>
                <a:latin typeface="RobotoMono Nerd Font" pitchFamily="2" charset="0"/>
                <a:ea typeface="RobotoMono Nerd Font" pitchFamily="2" charset="0"/>
              </a:rPr>
              <a:t>def </a:t>
            </a:r>
            <a:r>
              <a:rPr lang="en-US" sz="1200">
                <a:latin typeface="RobotoMono Nerd Font" pitchFamily="2" charset="0"/>
                <a:ea typeface="RobotoMono Nerd Font" pitchFamily="2" charset="0"/>
              </a:rPr>
              <a:t>back_propagation</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output_diff </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 </a:t>
            </a: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Y</a:t>
            </a: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Sai khác giữa real output và desired output</a:t>
            </a:r>
            <a:br>
              <a:rPr lang="en-US" sz="1200">
                <a:solidFill>
                  <a:srgbClr val="3F7F5F"/>
                </a:solidFill>
                <a:effectLst/>
                <a:latin typeface="RobotoMono Nerd Font" pitchFamily="2" charset="0"/>
                <a:ea typeface="RobotoMono Nerd Font" pitchFamily="2" charset="0"/>
              </a:rPr>
            </a:b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 Log lại Mean Square Error mỗi lần huấn luyện</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mean_square_error_log</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append</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sum</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output_diff </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2</a:t>
            </a:r>
            <a:r>
              <a:rPr lang="en-US" sz="1200">
                <a:solidFill>
                  <a:srgbClr val="333333"/>
                </a:solidFill>
                <a:effectLst/>
                <a:latin typeface="RobotoMono Nerd Font" pitchFamily="2" charset="0"/>
                <a:ea typeface="RobotoMono Nerd Font" pitchFamily="2" charset="0"/>
              </a:rPr>
              <a:t>, </a:t>
            </a:r>
            <a:r>
              <a:rPr lang="en-US" sz="1200">
                <a:solidFill>
                  <a:srgbClr val="660099"/>
                </a:solidFill>
                <a:effectLst/>
                <a:latin typeface="RobotoMono Nerd Font" pitchFamily="2" charset="0"/>
                <a:ea typeface="RobotoMono Nerd Font" pitchFamily="2" charset="0"/>
              </a:rPr>
              <a:t>axis</a:t>
            </a:r>
            <a:r>
              <a:rPr lang="en-US" sz="1200">
                <a:solidFill>
                  <a:srgbClr val="333333"/>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 </a:t>
            </a: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res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output_diff </a:t>
            </a:r>
            <a:r>
              <a:rPr lang="en-US" sz="1200">
                <a:solidFill>
                  <a:srgbClr val="333333"/>
                </a:solidFill>
                <a:effectLst/>
                <a:latin typeface="RobotoMono Nerd Font" pitchFamily="2" charset="0"/>
                <a:ea typeface="RobotoMono Nerd Font" pitchFamily="2" charset="0"/>
              </a:rPr>
              <a:t>* </a:t>
            </a:r>
            <a:r>
              <a:rPr lang="en-US" sz="1200">
                <a:solidFill>
                  <a:srgbClr val="170591"/>
                </a:solidFill>
                <a:effectLst/>
                <a:latin typeface="RobotoMono Nerd Font" pitchFamily="2" charset="0"/>
                <a:ea typeface="RobotoMono Nerd Font" pitchFamily="2" charset="0"/>
              </a:rPr>
              <a:t>sigmoid_derivative</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d_weights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dot</a:t>
            </a:r>
            <a:r>
              <a:rPr lang="en-US" sz="1200">
                <a:solidFill>
                  <a:srgbClr val="000066"/>
                </a:solidFill>
                <a:effectLst/>
                <a:latin typeface="RobotoMono Nerd Font" pitchFamily="2" charset="0"/>
                <a:ea typeface="RobotoMono Nerd Font" pitchFamily="2" charset="0"/>
              </a:rPr>
              <a:t>(</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T</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res</a:t>
            </a:r>
            <a:r>
              <a:rPr lang="en-US" sz="1200">
                <a:solidFill>
                  <a:srgbClr val="000066"/>
                </a:solidFill>
                <a:effectLst/>
                <a:latin typeface="RobotoMono Nerd Font" pitchFamily="2" charset="0"/>
                <a:ea typeface="RobotoMono Nerd Font" pitchFamily="2" charset="0"/>
              </a:rPr>
              <a:t>) </a:t>
            </a:r>
            <a:r>
              <a:rPr lang="en-US" sz="1200">
                <a:solidFill>
                  <a:srgbClr val="333333"/>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a:t>
            </a:r>
            <a:br>
              <a:rPr lang="en-US" sz="1200">
                <a:latin typeface="RobotoMono Nerd Font" pitchFamily="2" charset="0"/>
                <a:ea typeface="RobotoMono Nerd Font" pitchFamily="2" charset="0"/>
              </a:rPr>
            </a:br>
            <a:br>
              <a:rPr lang="en-US" sz="1200">
                <a:latin typeface="RobotoMono Nerd Font" pitchFamily="2" charset="0"/>
                <a:ea typeface="RobotoMono Nerd Font" pitchFamily="2" charset="0"/>
              </a:rPr>
            </a:br>
            <a:r>
              <a:rPr lang="en-US" sz="1200">
                <a:latin typeface="RobotoMono Nerd Font" pitchFamily="2" charset="0"/>
                <a:ea typeface="RobotoMono Nerd Font" pitchFamily="2" charset="0"/>
              </a:rPr>
              <a:t>        alpha </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1  </a:t>
            </a:r>
            <a:r>
              <a:rPr lang="en-US" sz="1200">
                <a:solidFill>
                  <a:srgbClr val="3F7F5F"/>
                </a:solidFill>
                <a:effectLst/>
                <a:latin typeface="RobotoMono Nerd Font" pitchFamily="2" charset="0"/>
                <a:ea typeface="RobotoMono Nerd Font" pitchFamily="2" charset="0"/>
              </a:rPr>
              <a:t># Learning rate</a:t>
            </a:r>
            <a:br>
              <a:rPr lang="en-US" sz="1200">
                <a:solidFill>
                  <a:srgbClr val="3F7F5F"/>
                </a:solidFill>
                <a:effectLst/>
                <a:latin typeface="RobotoMono Nerd Font" pitchFamily="2" charset="0"/>
                <a:ea typeface="RobotoMono Nerd Font" pitchFamily="2" charset="0"/>
              </a:rPr>
            </a:b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solidFill>
                  <a:srgbClr val="94558D"/>
                </a:solidFill>
                <a:effectLst/>
                <a:latin typeface="RobotoMono Nerd Font" pitchFamily="2" charset="0"/>
                <a:ea typeface="RobotoMono Nerd Font" pitchFamily="2" charset="0"/>
              </a:rPr>
              <a:t>self</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weights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alpha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d_weights  </a:t>
            </a:r>
            <a:r>
              <a:rPr lang="en-US" sz="1200">
                <a:solidFill>
                  <a:srgbClr val="3F7F5F"/>
                </a:solidFill>
                <a:effectLst/>
                <a:latin typeface="RobotoMono Nerd Font" pitchFamily="2" charset="0"/>
                <a:ea typeface="RobotoMono Nerd Font" pitchFamily="2" charset="0"/>
              </a:rPr>
              <a:t># Cập nhật lại weight w0, w1, w2</a:t>
            </a:r>
            <a:endParaRPr lang="en-US" sz="1200">
              <a:latin typeface="RobotoMono Nerd Font" pitchFamily="2" charset="0"/>
              <a:ea typeface="RobotoMono Nerd Font" pitchFamily="2" charset="0"/>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BB3FA10-85DE-7A41-BCDF-CB8D6CBA3AA2}"/>
                  </a:ext>
                </a:extLst>
              </p:cNvPr>
              <p:cNvSpPr/>
              <p:nvPr/>
            </p:nvSpPr>
            <p:spPr>
              <a:xfrm>
                <a:off x="5506243" y="3972091"/>
                <a:ext cx="2414444" cy="5383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a:solidFill>
                                <a:schemeClr val="bg1">
                                  <a:lumMod val="65000"/>
                                </a:schemeClr>
                              </a:solidFill>
                              <a:latin typeface="Cambria Math" panose="02040503050406030204" pitchFamily="18" charset="0"/>
                            </a:rPr>
                          </m:ctrlPr>
                        </m:fPr>
                        <m:num>
                          <m:r>
                            <a:rPr lang="en-US" i="1">
                              <a:solidFill>
                                <a:schemeClr val="bg1">
                                  <a:lumMod val="65000"/>
                                </a:schemeClr>
                              </a:solidFill>
                              <a:latin typeface="Cambria Math" panose="02040503050406030204" pitchFamily="18" charset="0"/>
                              <a:ea typeface="Cambria Math" panose="02040503050406030204" pitchFamily="18" charset="0"/>
                            </a:rPr>
                            <m:t>𝜕</m:t>
                          </m:r>
                          <m:sSub>
                            <m:sSubPr>
                              <m:ctrlPr>
                                <a:rPr lang="en-US" i="1">
                                  <a:solidFill>
                                    <a:schemeClr val="bg1">
                                      <a:lumMod val="65000"/>
                                    </a:schemeClr>
                                  </a:solidFill>
                                  <a:latin typeface="Cambria Math" panose="02040503050406030204" pitchFamily="18" charset="0"/>
                                  <a:ea typeface="Cambria Math" panose="02040503050406030204" pitchFamily="18" charset="0"/>
                                </a:rPr>
                              </m:ctrlPr>
                            </m:sSubPr>
                            <m:e>
                              <m:r>
                                <a:rPr lang="en-US" i="1">
                                  <a:solidFill>
                                    <a:schemeClr val="bg1">
                                      <a:lumMod val="65000"/>
                                    </a:schemeClr>
                                  </a:solidFill>
                                  <a:latin typeface="Cambria Math" panose="02040503050406030204" pitchFamily="18" charset="0"/>
                                  <a:ea typeface="Cambria Math" panose="02040503050406030204" pitchFamily="18" charset="0"/>
                                </a:rPr>
                                <m:t>𝐸</m:t>
                              </m:r>
                            </m:e>
                            <m:sub>
                              <m:r>
                                <a:rPr lang="en-US" i="1">
                                  <a:solidFill>
                                    <a:schemeClr val="bg1">
                                      <a:lumMod val="65000"/>
                                    </a:schemeClr>
                                  </a:solidFill>
                                  <a:latin typeface="Cambria Math" panose="02040503050406030204" pitchFamily="18" charset="0"/>
                                  <a:ea typeface="Cambria Math" panose="02040503050406030204" pitchFamily="18" charset="0"/>
                                </a:rPr>
                                <m:t>𝑖</m:t>
                              </m:r>
                            </m:sub>
                          </m:sSub>
                        </m:num>
                        <m:den>
                          <m:r>
                            <a:rPr lang="en-US" i="1">
                              <a:solidFill>
                                <a:schemeClr val="bg1">
                                  <a:lumMod val="65000"/>
                                </a:schemeClr>
                              </a:solidFill>
                              <a:latin typeface="Cambria Math" panose="02040503050406030204" pitchFamily="18" charset="0"/>
                              <a:ea typeface="Cambria Math" panose="02040503050406030204" pitchFamily="18" charset="0"/>
                            </a:rPr>
                            <m:t>𝜕</m:t>
                          </m:r>
                          <m:sSub>
                            <m:sSubPr>
                              <m:ctrlPr>
                                <a:rPr lang="en-US" i="1">
                                  <a:solidFill>
                                    <a:schemeClr val="bg1">
                                      <a:lumMod val="65000"/>
                                    </a:schemeClr>
                                  </a:solidFill>
                                  <a:latin typeface="Cambria Math" panose="02040503050406030204" pitchFamily="18" charset="0"/>
                                  <a:ea typeface="Cambria Math" panose="02040503050406030204" pitchFamily="18" charset="0"/>
                                </a:rPr>
                              </m:ctrlPr>
                            </m:sSubPr>
                            <m:e>
                              <m:r>
                                <a:rPr lang="en-US" i="1">
                                  <a:solidFill>
                                    <a:schemeClr val="bg1">
                                      <a:lumMod val="65000"/>
                                    </a:schemeClr>
                                  </a:solidFill>
                                  <a:latin typeface="Cambria Math" panose="02040503050406030204" pitchFamily="18" charset="0"/>
                                  <a:ea typeface="Cambria Math" panose="02040503050406030204" pitchFamily="18" charset="0"/>
                                </a:rPr>
                                <m:t>𝑤</m:t>
                              </m:r>
                            </m:e>
                            <m:sub>
                              <m:r>
                                <a:rPr lang="en-US" i="1">
                                  <a:solidFill>
                                    <a:schemeClr val="bg1">
                                      <a:lumMod val="65000"/>
                                    </a:schemeClr>
                                  </a:solidFill>
                                  <a:latin typeface="Cambria Math" panose="02040503050406030204" pitchFamily="18" charset="0"/>
                                  <a:ea typeface="Cambria Math" panose="02040503050406030204" pitchFamily="18" charset="0"/>
                                </a:rPr>
                                <m:t>𝑘</m:t>
                              </m:r>
                            </m:sub>
                          </m:sSub>
                        </m:den>
                      </m:f>
                      <m:r>
                        <a:rPr lang="en-US">
                          <a:solidFill>
                            <a:schemeClr val="bg1">
                              <a:lumMod val="65000"/>
                            </a:schemeClr>
                          </a:solidFill>
                          <a:latin typeface="Cambria Math" panose="02040503050406030204" pitchFamily="18" charset="0"/>
                        </a:rPr>
                        <m:t>=</m:t>
                      </m:r>
                      <m:d>
                        <m:dPr>
                          <m:ctrlPr>
                            <a:rPr lang="en-US" i="1">
                              <a:solidFill>
                                <a:schemeClr val="bg1">
                                  <a:lumMod val="65000"/>
                                </a:schemeClr>
                              </a:solidFill>
                              <a:latin typeface="Cambria Math" panose="02040503050406030204" pitchFamily="18" charset="0"/>
                            </a:rPr>
                          </m:ctrlPr>
                        </m:dPr>
                        <m:e>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rPr>
                                  </m:ctrlPr>
                                </m:accPr>
                                <m:e>
                                  <m:r>
                                    <a:rPr lang="en-US" i="1">
                                      <a:solidFill>
                                        <a:schemeClr val="bg1">
                                          <a:lumMod val="65000"/>
                                        </a:schemeClr>
                                      </a:solidFill>
                                      <a:latin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m:t>
                          </m:r>
                          <m:sSub>
                            <m:sSubPr>
                              <m:ctrlPr>
                                <a:rPr lang="en-US" i="1">
                                  <a:solidFill>
                                    <a:schemeClr val="bg1">
                                      <a:lumMod val="65000"/>
                                    </a:schemeClr>
                                  </a:solidFill>
                                  <a:latin typeface="Cambria Math" panose="02040503050406030204" pitchFamily="18" charset="0"/>
                                </a:rPr>
                              </m:ctrlPr>
                            </m:sSubPr>
                            <m:e>
                              <m:r>
                                <a:rPr lang="en-US" i="1">
                                  <a:solidFill>
                                    <a:schemeClr val="bg1">
                                      <a:lumMod val="65000"/>
                                    </a:schemeClr>
                                  </a:solidFill>
                                  <a:latin typeface="Cambria Math" panose="02040503050406030204" pitchFamily="18" charset="0"/>
                                </a:rPr>
                                <m:t>𝑦</m:t>
                              </m:r>
                            </m:e>
                            <m:sub>
                              <m:r>
                                <a:rPr lang="en-US" i="1">
                                  <a:solidFill>
                                    <a:schemeClr val="bg1">
                                      <a:lumMod val="65000"/>
                                    </a:schemeClr>
                                  </a:solidFill>
                                  <a:latin typeface="Cambria Math" panose="02040503050406030204" pitchFamily="18" charset="0"/>
                                </a:rPr>
                                <m:t>𝑖</m:t>
                              </m:r>
                            </m:sub>
                          </m:sSub>
                        </m:e>
                      </m:d>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ea typeface="Cambria Math" panose="02040503050406030204" pitchFamily="18" charset="0"/>
                                </a:rPr>
                              </m:ctrlPr>
                            </m:accPr>
                            <m:e>
                              <m:r>
                                <a:rPr lang="en-US" i="1">
                                  <a:solidFill>
                                    <a:schemeClr val="bg1">
                                      <a:lumMod val="65000"/>
                                    </a:schemeClr>
                                  </a:solidFill>
                                  <a:latin typeface="Cambria Math" panose="02040503050406030204" pitchFamily="18" charset="0"/>
                                  <a:ea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(1−</m:t>
                      </m:r>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ea typeface="Cambria Math" panose="02040503050406030204" pitchFamily="18" charset="0"/>
                                </a:rPr>
                              </m:ctrlPr>
                            </m:accPr>
                            <m:e>
                              <m:r>
                                <a:rPr lang="en-US" i="1">
                                  <a:solidFill>
                                    <a:schemeClr val="bg1">
                                      <a:lumMod val="65000"/>
                                    </a:schemeClr>
                                  </a:solidFill>
                                  <a:latin typeface="Cambria Math" panose="02040503050406030204" pitchFamily="18" charset="0"/>
                                  <a:ea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m:t>
                      </m:r>
                      <m:sSub>
                        <m:sSubPr>
                          <m:ctrlPr>
                            <a:rPr lang="en-US" i="1">
                              <a:solidFill>
                                <a:schemeClr val="bg1">
                                  <a:lumMod val="65000"/>
                                </a:schemeClr>
                              </a:solidFill>
                              <a:latin typeface="Cambria Math" panose="02040503050406030204" pitchFamily="18" charset="0"/>
                            </a:rPr>
                          </m:ctrlPr>
                        </m:sSubPr>
                        <m:e>
                          <m:r>
                            <a:rPr lang="en-US" i="1">
                              <a:solidFill>
                                <a:schemeClr val="bg1">
                                  <a:lumMod val="65000"/>
                                </a:schemeClr>
                              </a:solidFill>
                              <a:latin typeface="Cambria Math" panose="02040503050406030204" pitchFamily="18" charset="0"/>
                            </a:rPr>
                            <m:t>𝑥</m:t>
                          </m:r>
                        </m:e>
                        <m:sub>
                          <m:r>
                            <a:rPr lang="en-US" i="1">
                              <a:solidFill>
                                <a:schemeClr val="bg1">
                                  <a:lumMod val="65000"/>
                                </a:schemeClr>
                              </a:solidFill>
                              <a:latin typeface="Cambria Math" panose="02040503050406030204" pitchFamily="18" charset="0"/>
                            </a:rPr>
                            <m:t>𝑘</m:t>
                          </m:r>
                        </m:sub>
                      </m:sSub>
                    </m:oMath>
                  </m:oMathPara>
                </a14:m>
                <a:endParaRPr lang="en-US">
                  <a:solidFill>
                    <a:schemeClr val="bg1">
                      <a:lumMod val="65000"/>
                    </a:schemeClr>
                  </a:solidFill>
                </a:endParaRPr>
              </a:p>
            </p:txBody>
          </p:sp>
        </mc:Choice>
        <mc:Fallback>
          <p:sp>
            <p:nvSpPr>
              <p:cNvPr id="4" name="Rectangle 3">
                <a:extLst>
                  <a:ext uri="{FF2B5EF4-FFF2-40B4-BE49-F238E27FC236}">
                    <a16:creationId xmlns:a16="http://schemas.microsoft.com/office/drawing/2014/main" id="{0BB3FA10-85DE-7A41-BCDF-CB8D6CBA3AA2}"/>
                  </a:ext>
                </a:extLst>
              </p:cNvPr>
              <p:cNvSpPr>
                <a:spLocks noRot="1" noChangeAspect="1" noMove="1" noResize="1" noEditPoints="1" noAdjustHandles="1" noChangeArrowheads="1" noChangeShapeType="1" noTextEdit="1"/>
              </p:cNvSpPr>
              <p:nvPr/>
            </p:nvSpPr>
            <p:spPr>
              <a:xfrm>
                <a:off x="5506243" y="3972091"/>
                <a:ext cx="2414444" cy="538353"/>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121743D-8B35-954A-9D30-3E4A1BD34E5A}"/>
              </a:ext>
            </a:extLst>
          </p:cNvPr>
          <p:cNvCxnSpPr/>
          <p:nvPr/>
        </p:nvCxnSpPr>
        <p:spPr>
          <a:xfrm flipH="1">
            <a:off x="5189823" y="4241267"/>
            <a:ext cx="37165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4098FD5-98DE-4E46-A144-6C4D9D58A97C}"/>
                  </a:ext>
                </a:extLst>
              </p:cNvPr>
              <p:cNvSpPr/>
              <p:nvPr/>
            </p:nvSpPr>
            <p:spPr>
              <a:xfrm>
                <a:off x="6053005" y="3733417"/>
                <a:ext cx="1674881"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i="1">
                              <a:solidFill>
                                <a:schemeClr val="bg1">
                                  <a:lumMod val="65000"/>
                                </a:schemeClr>
                              </a:solidFill>
                              <a:latin typeface="Cambria Math" panose="02040503050406030204" pitchFamily="18" charset="0"/>
                            </a:rPr>
                          </m:ctrlPr>
                        </m:dPr>
                        <m:e>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rPr>
                                  </m:ctrlPr>
                                </m:accPr>
                                <m:e>
                                  <m:r>
                                    <a:rPr lang="en-US" i="1">
                                      <a:solidFill>
                                        <a:schemeClr val="bg1">
                                          <a:lumMod val="65000"/>
                                        </a:schemeClr>
                                      </a:solidFill>
                                      <a:latin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m:t>
                          </m:r>
                          <m:sSub>
                            <m:sSubPr>
                              <m:ctrlPr>
                                <a:rPr lang="en-US" i="1">
                                  <a:solidFill>
                                    <a:schemeClr val="bg1">
                                      <a:lumMod val="65000"/>
                                    </a:schemeClr>
                                  </a:solidFill>
                                  <a:latin typeface="Cambria Math" panose="02040503050406030204" pitchFamily="18" charset="0"/>
                                </a:rPr>
                              </m:ctrlPr>
                            </m:sSubPr>
                            <m:e>
                              <m:r>
                                <a:rPr lang="en-US" i="1">
                                  <a:solidFill>
                                    <a:schemeClr val="bg1">
                                      <a:lumMod val="65000"/>
                                    </a:schemeClr>
                                  </a:solidFill>
                                  <a:latin typeface="Cambria Math" panose="02040503050406030204" pitchFamily="18" charset="0"/>
                                </a:rPr>
                                <m:t>𝑦</m:t>
                              </m:r>
                            </m:e>
                            <m:sub>
                              <m:r>
                                <a:rPr lang="en-US" i="1">
                                  <a:solidFill>
                                    <a:schemeClr val="bg1">
                                      <a:lumMod val="65000"/>
                                    </a:schemeClr>
                                  </a:solidFill>
                                  <a:latin typeface="Cambria Math" panose="02040503050406030204" pitchFamily="18" charset="0"/>
                                </a:rPr>
                                <m:t>𝑖</m:t>
                              </m:r>
                            </m:sub>
                          </m:sSub>
                        </m:e>
                      </m:d>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ea typeface="Cambria Math" panose="02040503050406030204" pitchFamily="18" charset="0"/>
                                </a:rPr>
                              </m:ctrlPr>
                            </m:accPr>
                            <m:e>
                              <m:r>
                                <a:rPr lang="en-US" i="1">
                                  <a:solidFill>
                                    <a:schemeClr val="bg1">
                                      <a:lumMod val="65000"/>
                                    </a:schemeClr>
                                  </a:solidFill>
                                  <a:latin typeface="Cambria Math" panose="02040503050406030204" pitchFamily="18" charset="0"/>
                                  <a:ea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(1−</m:t>
                      </m:r>
                      <m:sSub>
                        <m:sSubPr>
                          <m:ctrlPr>
                            <a:rPr lang="en-US" i="1">
                              <a:solidFill>
                                <a:schemeClr val="bg1">
                                  <a:lumMod val="65000"/>
                                </a:schemeClr>
                              </a:solidFill>
                              <a:latin typeface="Cambria Math" panose="02040503050406030204" pitchFamily="18" charset="0"/>
                            </a:rPr>
                          </m:ctrlPr>
                        </m:sSubPr>
                        <m:e>
                          <m:acc>
                            <m:accPr>
                              <m:chr m:val="̂"/>
                              <m:ctrlPr>
                                <a:rPr lang="en-US" i="1">
                                  <a:solidFill>
                                    <a:schemeClr val="bg1">
                                      <a:lumMod val="65000"/>
                                    </a:schemeClr>
                                  </a:solidFill>
                                  <a:latin typeface="Cambria Math" panose="02040503050406030204" pitchFamily="18" charset="0"/>
                                  <a:ea typeface="Cambria Math" panose="02040503050406030204" pitchFamily="18" charset="0"/>
                                </a:rPr>
                              </m:ctrlPr>
                            </m:accPr>
                            <m:e>
                              <m:r>
                                <a:rPr lang="en-US" i="1">
                                  <a:solidFill>
                                    <a:schemeClr val="bg1">
                                      <a:lumMod val="65000"/>
                                    </a:schemeClr>
                                  </a:solidFill>
                                  <a:latin typeface="Cambria Math" panose="02040503050406030204" pitchFamily="18" charset="0"/>
                                  <a:ea typeface="Cambria Math" panose="02040503050406030204" pitchFamily="18" charset="0"/>
                                </a:rPr>
                                <m:t>𝑦</m:t>
                              </m:r>
                            </m:e>
                          </m:acc>
                        </m:e>
                        <m:sub>
                          <m:r>
                            <a:rPr lang="en-US" i="1">
                              <a:solidFill>
                                <a:schemeClr val="bg1">
                                  <a:lumMod val="65000"/>
                                </a:schemeClr>
                              </a:solidFill>
                              <a:latin typeface="Cambria Math" panose="02040503050406030204" pitchFamily="18" charset="0"/>
                            </a:rPr>
                            <m:t>𝑖</m:t>
                          </m:r>
                        </m:sub>
                      </m:sSub>
                      <m:r>
                        <a:rPr lang="en-US" i="1">
                          <a:solidFill>
                            <a:schemeClr val="bg1">
                              <a:lumMod val="65000"/>
                            </a:schemeClr>
                          </a:solidFill>
                          <a:latin typeface="Cambria Math" panose="02040503050406030204" pitchFamily="18" charset="0"/>
                        </a:rPr>
                        <m:t>)</m:t>
                      </m:r>
                    </m:oMath>
                  </m:oMathPara>
                </a14:m>
                <a:endParaRPr lang="en-US"/>
              </a:p>
            </p:txBody>
          </p:sp>
        </mc:Choice>
        <mc:Fallback>
          <p:sp>
            <p:nvSpPr>
              <p:cNvPr id="7" name="Rectangle 6">
                <a:extLst>
                  <a:ext uri="{FF2B5EF4-FFF2-40B4-BE49-F238E27FC236}">
                    <a16:creationId xmlns:a16="http://schemas.microsoft.com/office/drawing/2014/main" id="{44098FD5-98DE-4E46-A144-6C4D9D58A97C}"/>
                  </a:ext>
                </a:extLst>
              </p:cNvPr>
              <p:cNvSpPr>
                <a:spLocks noRot="1" noChangeAspect="1" noMove="1" noResize="1" noEditPoints="1" noAdjustHandles="1" noChangeArrowheads="1" noChangeShapeType="1" noTextEdit="1"/>
              </p:cNvSpPr>
              <p:nvPr/>
            </p:nvSpPr>
            <p:spPr>
              <a:xfrm>
                <a:off x="6053005" y="3733417"/>
                <a:ext cx="1674881" cy="307777"/>
              </a:xfrm>
              <a:prstGeom prst="rect">
                <a:avLst/>
              </a:prstGeom>
              <a:blipFill>
                <a:blip r:embed="rId3"/>
                <a:stretch>
                  <a:fillRect b="-12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7F9E728-57B0-CF4B-8B7B-51942BE1C305}"/>
              </a:ext>
            </a:extLst>
          </p:cNvPr>
          <p:cNvCxnSpPr>
            <a:cxnSpLocks/>
          </p:cNvCxnSpPr>
          <p:nvPr/>
        </p:nvCxnSpPr>
        <p:spPr>
          <a:xfrm flipH="1">
            <a:off x="5849838" y="3887306"/>
            <a:ext cx="26832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525F0578-0707-0543-A678-F348DD955F09}"/>
              </a:ext>
            </a:extLst>
          </p:cNvPr>
          <p:cNvSpPr/>
          <p:nvPr/>
        </p:nvSpPr>
        <p:spPr>
          <a:xfrm rot="5400000">
            <a:off x="4659208" y="4140066"/>
            <a:ext cx="96952" cy="53094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1" name="TextBox 10">
            <a:extLst>
              <a:ext uri="{FF2B5EF4-FFF2-40B4-BE49-F238E27FC236}">
                <a16:creationId xmlns:a16="http://schemas.microsoft.com/office/drawing/2014/main" id="{607F6E61-557E-1643-B66E-89E2489E531E}"/>
              </a:ext>
            </a:extLst>
          </p:cNvPr>
          <p:cNvSpPr txBox="1"/>
          <p:nvPr/>
        </p:nvSpPr>
        <p:spPr>
          <a:xfrm>
            <a:off x="4130352" y="4429425"/>
            <a:ext cx="1358193" cy="369332"/>
          </a:xfrm>
          <a:prstGeom prst="rect">
            <a:avLst/>
          </a:prstGeom>
          <a:noFill/>
        </p:spPr>
        <p:txBody>
          <a:bodyPr wrap="square" rtlCol="0">
            <a:spAutoFit/>
          </a:bodyPr>
          <a:lstStyle/>
          <a:p>
            <a:r>
              <a:rPr lang="en-US" sz="900" i="1">
                <a:solidFill>
                  <a:schemeClr val="bg1">
                    <a:lumMod val="50000"/>
                  </a:schemeClr>
                </a:solidFill>
              </a:rPr>
              <a:t>Bỏ qua hoặc chuyển</a:t>
            </a:r>
          </a:p>
          <a:p>
            <a:r>
              <a:rPr lang="en-US" sz="900" i="1">
                <a:solidFill>
                  <a:schemeClr val="bg1">
                    <a:lumMod val="50000"/>
                  </a:schemeClr>
                </a:solidFill>
              </a:rPr>
              <a:t>vào learning rate</a:t>
            </a:r>
          </a:p>
        </p:txBody>
      </p:sp>
    </p:spTree>
    <p:extLst>
      <p:ext uri="{BB962C8B-B14F-4D97-AF65-F5344CB8AC3E}">
        <p14:creationId xmlns:p14="http://schemas.microsoft.com/office/powerpoint/2010/main" val="3618072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A4C33-E9F8-DE4C-9F67-8E180EA91188}"/>
              </a:ext>
            </a:extLst>
          </p:cNvPr>
          <p:cNvPicPr>
            <a:picLocks noChangeAspect="1"/>
          </p:cNvPicPr>
          <p:nvPr/>
        </p:nvPicPr>
        <p:blipFill>
          <a:blip r:embed="rId2"/>
          <a:stretch>
            <a:fillRect/>
          </a:stretch>
        </p:blipFill>
        <p:spPr>
          <a:xfrm>
            <a:off x="5822663" y="2610378"/>
            <a:ext cx="3321337" cy="2533121"/>
          </a:xfrm>
          <a:prstGeom prst="rect">
            <a:avLst/>
          </a:prstGeom>
        </p:spPr>
      </p:pic>
      <p:sp>
        <p:nvSpPr>
          <p:cNvPr id="4" name="Rectangle 3">
            <a:extLst>
              <a:ext uri="{FF2B5EF4-FFF2-40B4-BE49-F238E27FC236}">
                <a16:creationId xmlns:a16="http://schemas.microsoft.com/office/drawing/2014/main" id="{9B58921D-7D18-7F40-9BF2-E6FF0FA8D023}"/>
              </a:ext>
            </a:extLst>
          </p:cNvPr>
          <p:cNvSpPr/>
          <p:nvPr/>
        </p:nvSpPr>
        <p:spPr>
          <a:xfrm>
            <a:off x="153382" y="471204"/>
            <a:ext cx="6138279" cy="4154984"/>
          </a:xfrm>
          <a:prstGeom prst="rect">
            <a:avLst/>
          </a:prstGeom>
        </p:spPr>
        <p:txBody>
          <a:bodyPr wrap="square">
            <a:spAutoFit/>
          </a:bodyPr>
          <a:lstStyle/>
          <a:p>
            <a:r>
              <a:rPr lang="en-US" sz="1200" b="1">
                <a:solidFill>
                  <a:srgbClr val="7F0055"/>
                </a:solidFill>
                <a:effectLst/>
                <a:latin typeface="RobotoMono Nerd Font" pitchFamily="2" charset="0"/>
                <a:ea typeface="RobotoMono Nerd Font" pitchFamily="2" charset="0"/>
              </a:rPr>
              <a:t>def </a:t>
            </a:r>
            <a:r>
              <a:rPr lang="en-US" sz="1200">
                <a:latin typeface="RobotoMono Nerd Font" pitchFamily="2" charset="0"/>
                <a:ea typeface="RobotoMono Nerd Font" pitchFamily="2" charset="0"/>
              </a:rPr>
              <a:t>main</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X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array</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1</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1</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1</a:t>
            </a:r>
            <a:r>
              <a:rPr lang="en-US" sz="1200">
                <a:solidFill>
                  <a:srgbClr val="333333"/>
                </a:solidFill>
                <a:effectLst/>
                <a:latin typeface="RobotoMono Nerd Font" pitchFamily="2" charset="0"/>
                <a:ea typeface="RobotoMono Nerd Font" pitchFamily="2" charset="0"/>
              </a:rPr>
              <a:t>, </a:t>
            </a:r>
            <a:r>
              <a:rPr lang="en-US" sz="1200" b="1">
                <a:solidFill>
                  <a:srgbClr val="333333"/>
                </a:solidFill>
                <a:effectLst/>
                <a:latin typeface="RobotoMono Nerd Font" pitchFamily="2" charset="0"/>
                <a:ea typeface="RobotoMono Nerd Font" pitchFamily="2" charset="0"/>
              </a:rPr>
              <a:t>1</a:t>
            </a: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shape 4x2</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Y </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array</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1</a:t>
            </a: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shape 4x1</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solidFill>
                  <a:srgbClr val="000080"/>
                </a:solidFill>
                <a:effectLst/>
                <a:latin typeface="RobotoMono Nerd Font" pitchFamily="2" charset="0"/>
                <a:ea typeface="RobotoMono Nerd Font" pitchFamily="2" charset="0"/>
              </a:rPr>
              <a:t>print</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Y</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shape</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perceptron </a:t>
            </a:r>
            <a:r>
              <a:rPr lang="en-US" sz="1200">
                <a:solidFill>
                  <a:srgbClr val="333333"/>
                </a:solidFill>
                <a:effectLst/>
                <a:latin typeface="RobotoMono Nerd Font" pitchFamily="2" charset="0"/>
                <a:ea typeface="RobotoMono Nerd Font" pitchFamily="2" charset="0"/>
              </a:rPr>
              <a:t>= </a:t>
            </a:r>
            <a:r>
              <a:rPr lang="en-US" sz="1200">
                <a:solidFill>
                  <a:srgbClr val="170591"/>
                </a:solidFill>
                <a:effectLst/>
                <a:latin typeface="RobotoMono Nerd Font" pitchFamily="2" charset="0"/>
                <a:ea typeface="RobotoMono Nerd Font" pitchFamily="2" charset="0"/>
              </a:rPr>
              <a:t>Perceptron</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X</a:t>
            </a: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Y</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b="1">
                <a:solidFill>
                  <a:srgbClr val="7F0055"/>
                </a:solidFill>
                <a:effectLst/>
                <a:latin typeface="RobotoMono Nerd Font" pitchFamily="2" charset="0"/>
                <a:ea typeface="RobotoMono Nerd Font" pitchFamily="2" charset="0"/>
              </a:rPr>
              <a:t>for </a:t>
            </a:r>
            <a:r>
              <a:rPr lang="en-US" sz="1200">
                <a:latin typeface="RobotoMono Nerd Font" pitchFamily="2" charset="0"/>
                <a:ea typeface="RobotoMono Nerd Font" pitchFamily="2" charset="0"/>
              </a:rPr>
              <a:t>i </a:t>
            </a:r>
            <a:r>
              <a:rPr lang="en-US" sz="1200" b="1">
                <a:solidFill>
                  <a:srgbClr val="7F0055"/>
                </a:solidFill>
                <a:effectLst/>
                <a:latin typeface="RobotoMono Nerd Font" pitchFamily="2" charset="0"/>
                <a:ea typeface="RobotoMono Nerd Font" pitchFamily="2" charset="0"/>
              </a:rPr>
              <a:t>in </a:t>
            </a:r>
            <a:r>
              <a:rPr lang="en-US" sz="1200">
                <a:solidFill>
                  <a:srgbClr val="000080"/>
                </a:solidFill>
                <a:effectLst/>
                <a:latin typeface="RobotoMono Nerd Font" pitchFamily="2" charset="0"/>
                <a:ea typeface="RobotoMono Nerd Font" pitchFamily="2" charset="0"/>
              </a:rPr>
              <a:t>range</a:t>
            </a:r>
            <a:r>
              <a:rPr lang="en-US" sz="1200">
                <a:solidFill>
                  <a:srgbClr val="000066"/>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2000</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2000 epocs</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feed_forward</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back_propagation</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In đầu ra sau lần huấn luyện cuối</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set_printoptions</a:t>
            </a:r>
            <a:r>
              <a:rPr lang="en-US" sz="1200">
                <a:solidFill>
                  <a:srgbClr val="000066"/>
                </a:solidFill>
                <a:effectLst/>
                <a:latin typeface="RobotoMono Nerd Font" pitchFamily="2" charset="0"/>
                <a:ea typeface="RobotoMono Nerd Font" pitchFamily="2" charset="0"/>
              </a:rPr>
              <a:t>(</a:t>
            </a:r>
            <a:r>
              <a:rPr lang="en-US" sz="1200">
                <a:solidFill>
                  <a:srgbClr val="660099"/>
                </a:solidFill>
                <a:effectLst/>
                <a:latin typeface="RobotoMono Nerd Font" pitchFamily="2" charset="0"/>
                <a:ea typeface="RobotoMono Nerd Font" pitchFamily="2" charset="0"/>
              </a:rPr>
              <a:t>precision</a:t>
            </a:r>
            <a:r>
              <a:rPr lang="en-US" sz="1200">
                <a:solidFill>
                  <a:srgbClr val="333333"/>
                </a:solidFill>
                <a:effectLst/>
                <a:latin typeface="RobotoMono Nerd Font" pitchFamily="2" charset="0"/>
                <a:ea typeface="RobotoMono Nerd Font" pitchFamily="2" charset="0"/>
              </a:rPr>
              <a:t>=</a:t>
            </a:r>
            <a:r>
              <a:rPr lang="en-US" sz="1200" b="1">
                <a:solidFill>
                  <a:srgbClr val="333333"/>
                </a:solidFill>
                <a:effectLst/>
                <a:latin typeface="RobotoMono Nerd Font" pitchFamily="2" charset="0"/>
                <a:ea typeface="RobotoMono Nerd Font" pitchFamily="2" charset="0"/>
              </a:rPr>
              <a:t>3</a:t>
            </a:r>
            <a:r>
              <a:rPr lang="en-US" sz="1200">
                <a:solidFill>
                  <a:srgbClr val="333333"/>
                </a:solidFill>
                <a:effectLst/>
                <a:latin typeface="RobotoMono Nerd Font" pitchFamily="2" charset="0"/>
                <a:ea typeface="RobotoMono Nerd Font" pitchFamily="2" charset="0"/>
              </a:rPr>
              <a:t>, </a:t>
            </a:r>
            <a:r>
              <a:rPr lang="en-US" sz="1200">
                <a:solidFill>
                  <a:srgbClr val="660099"/>
                </a:solidFill>
                <a:effectLst/>
                <a:latin typeface="RobotoMono Nerd Font" pitchFamily="2" charset="0"/>
                <a:ea typeface="RobotoMono Nerd Font" pitchFamily="2" charset="0"/>
              </a:rPr>
              <a:t>suppress</a:t>
            </a:r>
            <a:r>
              <a:rPr lang="en-US" sz="1200">
                <a:solidFill>
                  <a:srgbClr val="333333"/>
                </a:solidFill>
                <a:effectLst/>
                <a:latin typeface="RobotoMono Nerd Font" pitchFamily="2" charset="0"/>
                <a:ea typeface="RobotoMono Nerd Font" pitchFamily="2" charset="0"/>
              </a:rPr>
              <a:t>=</a:t>
            </a:r>
            <a:r>
              <a:rPr lang="en-US" sz="1200" b="1">
                <a:solidFill>
                  <a:srgbClr val="7F0055"/>
                </a:solidFill>
                <a:effectLst/>
                <a:latin typeface="RobotoMono Nerd Font" pitchFamily="2" charset="0"/>
                <a:ea typeface="RobotoMono Nerd Font" pitchFamily="2" charset="0"/>
              </a:rPr>
              <a:t>True</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000080"/>
                </a:solidFill>
                <a:effectLst/>
                <a:latin typeface="RobotoMono Nerd Font" pitchFamily="2" charset="0"/>
                <a:ea typeface="RobotoMono Nerd Font" pitchFamily="2" charset="0"/>
              </a:rPr>
              <a:t>print</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output</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solidFill>
                  <a:srgbClr val="3F7F5F"/>
                </a:solidFill>
                <a:effectLst/>
                <a:latin typeface="RobotoMono Nerd Font" pitchFamily="2" charset="0"/>
                <a:ea typeface="RobotoMono Nerd Font" pitchFamily="2" charset="0"/>
              </a:rPr>
              <a:t># Vẽ biểu đồ Mean Square Error</a:t>
            </a:r>
            <a:br>
              <a:rPr lang="en-US" sz="1200">
                <a:solidFill>
                  <a:srgbClr val="3F7F5F"/>
                </a:solidFill>
                <a:effectLst/>
                <a:latin typeface="RobotoMono Nerd Font" pitchFamily="2" charset="0"/>
                <a:ea typeface="RobotoMono Nerd Font" pitchFamily="2" charset="0"/>
              </a:rPr>
            </a:br>
            <a:r>
              <a:rPr lang="en-US" sz="1200">
                <a:solidFill>
                  <a:srgbClr val="3F7F5F"/>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plt</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plot</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np</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arange</a:t>
            </a:r>
            <a:r>
              <a:rPr lang="en-US" sz="1200">
                <a:solidFill>
                  <a:srgbClr val="000066"/>
                </a:solidFill>
                <a:effectLst/>
                <a:latin typeface="RobotoMono Nerd Font" pitchFamily="2" charset="0"/>
                <a:ea typeface="RobotoMono Nerd Font" pitchFamily="2" charset="0"/>
              </a:rPr>
              <a:t>(</a:t>
            </a:r>
            <a:r>
              <a:rPr lang="en-US" sz="1200">
                <a:solidFill>
                  <a:srgbClr val="000080"/>
                </a:solidFill>
                <a:effectLst/>
                <a:latin typeface="RobotoMono Nerd Font" pitchFamily="2" charset="0"/>
                <a:ea typeface="RobotoMono Nerd Font" pitchFamily="2" charset="0"/>
              </a:rPr>
              <a:t>len</a:t>
            </a:r>
            <a:r>
              <a:rPr lang="en-US" sz="1200">
                <a:solidFill>
                  <a:srgbClr val="000066"/>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mean_square_error_log</a:t>
            </a:r>
            <a:r>
              <a:rPr lang="en-US" sz="1200">
                <a:solidFill>
                  <a:srgbClr val="000066"/>
                </a:solidFill>
                <a:effectLst/>
                <a:latin typeface="RobotoMono Nerd Font" pitchFamily="2" charset="0"/>
                <a:ea typeface="RobotoMono Nerd Font" pitchFamily="2" charset="0"/>
              </a:rPr>
              <a:t>))</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perceptron</a:t>
            </a:r>
            <a:r>
              <a:rPr lang="en-US" sz="1200">
                <a:solidFill>
                  <a:srgbClr val="333333"/>
                </a:solidFill>
                <a:effectLst/>
                <a:latin typeface="RobotoMono Nerd Font" pitchFamily="2" charset="0"/>
                <a:ea typeface="RobotoMono Nerd Font" pitchFamily="2" charset="0"/>
              </a:rPr>
              <a:t>.</a:t>
            </a:r>
            <a:r>
              <a:rPr lang="en-US" sz="1200">
                <a:latin typeface="RobotoMono Nerd Font" pitchFamily="2" charset="0"/>
                <a:ea typeface="RobotoMono Nerd Font" pitchFamily="2" charset="0"/>
              </a:rPr>
              <a:t>mean_square_error_log</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r>
              <a:rPr lang="en-US" sz="1200">
                <a:solidFill>
                  <a:srgbClr val="000066"/>
                </a:solidFill>
                <a:effectLst/>
                <a:latin typeface="RobotoMono Nerd Font" pitchFamily="2" charset="0"/>
                <a:ea typeface="RobotoMono Nerd Font" pitchFamily="2" charset="0"/>
              </a:rPr>
              <a:t>    </a:t>
            </a:r>
            <a:r>
              <a:rPr lang="en-US" sz="1200">
                <a:latin typeface="RobotoMono Nerd Font" pitchFamily="2" charset="0"/>
                <a:ea typeface="RobotoMono Nerd Font" pitchFamily="2" charset="0"/>
              </a:rPr>
              <a:t>plt</a:t>
            </a:r>
            <a:r>
              <a:rPr lang="en-US" sz="1200">
                <a:solidFill>
                  <a:srgbClr val="333333"/>
                </a:solidFill>
                <a:effectLst/>
                <a:latin typeface="RobotoMono Nerd Font" pitchFamily="2" charset="0"/>
                <a:ea typeface="RobotoMono Nerd Font" pitchFamily="2" charset="0"/>
              </a:rPr>
              <a:t>.</a:t>
            </a:r>
            <a:r>
              <a:rPr lang="en-US" sz="1200">
                <a:solidFill>
                  <a:srgbClr val="170591"/>
                </a:solidFill>
                <a:effectLst/>
                <a:latin typeface="RobotoMono Nerd Font" pitchFamily="2" charset="0"/>
                <a:ea typeface="RobotoMono Nerd Font" pitchFamily="2" charset="0"/>
              </a:rPr>
              <a:t>show</a:t>
            </a:r>
            <a:r>
              <a:rPr lang="en-US" sz="1200">
                <a:solidFill>
                  <a:srgbClr val="000066"/>
                </a:solidFill>
                <a:effectLst/>
                <a:latin typeface="RobotoMono Nerd Font" pitchFamily="2" charset="0"/>
                <a:ea typeface="RobotoMono Nerd Font" pitchFamily="2" charset="0"/>
              </a:rPr>
              <a:t>()</a:t>
            </a: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br>
              <a:rPr lang="en-US" sz="1200">
                <a:solidFill>
                  <a:srgbClr val="000066"/>
                </a:solidFill>
                <a:effectLst/>
                <a:latin typeface="RobotoMono Nerd Font" pitchFamily="2" charset="0"/>
                <a:ea typeface="RobotoMono Nerd Font" pitchFamily="2" charset="0"/>
              </a:rPr>
            </a:br>
            <a:r>
              <a:rPr lang="en-US" sz="1200" b="1">
                <a:solidFill>
                  <a:srgbClr val="7F0055"/>
                </a:solidFill>
                <a:effectLst/>
                <a:latin typeface="RobotoMono Nerd Font" pitchFamily="2" charset="0"/>
                <a:ea typeface="RobotoMono Nerd Font" pitchFamily="2" charset="0"/>
              </a:rPr>
              <a:t>if </a:t>
            </a:r>
            <a:r>
              <a:rPr lang="en-US" sz="1200">
                <a:latin typeface="RobotoMono Nerd Font" pitchFamily="2" charset="0"/>
                <a:ea typeface="RobotoMono Nerd Font" pitchFamily="2" charset="0"/>
              </a:rPr>
              <a:t>__name__ </a:t>
            </a:r>
            <a:r>
              <a:rPr lang="en-US" sz="1200">
                <a:solidFill>
                  <a:srgbClr val="333333"/>
                </a:solidFill>
                <a:effectLst/>
                <a:latin typeface="RobotoMono Nerd Font" pitchFamily="2" charset="0"/>
                <a:ea typeface="RobotoMono Nerd Font" pitchFamily="2" charset="0"/>
              </a:rPr>
              <a:t>== </a:t>
            </a:r>
            <a:r>
              <a:rPr lang="en-US" sz="1200" b="1">
                <a:solidFill>
                  <a:srgbClr val="008080"/>
                </a:solidFill>
                <a:effectLst/>
                <a:latin typeface="RobotoMono Nerd Font" pitchFamily="2" charset="0"/>
                <a:ea typeface="RobotoMono Nerd Font" pitchFamily="2" charset="0"/>
              </a:rPr>
              <a:t>'__main__'</a:t>
            </a:r>
            <a:r>
              <a:rPr lang="en-US" sz="1200">
                <a:solidFill>
                  <a:srgbClr val="333333"/>
                </a:solidFill>
                <a:effectLst/>
                <a:latin typeface="RobotoMono Nerd Font" pitchFamily="2" charset="0"/>
                <a:ea typeface="RobotoMono Nerd Font" pitchFamily="2" charset="0"/>
              </a:rPr>
              <a:t>:</a:t>
            </a:r>
            <a:br>
              <a:rPr lang="en-US" sz="1200">
                <a:solidFill>
                  <a:srgbClr val="333333"/>
                </a:solidFill>
                <a:effectLst/>
                <a:latin typeface="RobotoMono Nerd Font" pitchFamily="2" charset="0"/>
                <a:ea typeface="RobotoMono Nerd Font" pitchFamily="2" charset="0"/>
              </a:rPr>
            </a:br>
            <a:r>
              <a:rPr lang="en-US" sz="1200">
                <a:solidFill>
                  <a:srgbClr val="333333"/>
                </a:solidFill>
                <a:effectLst/>
                <a:latin typeface="RobotoMono Nerd Font" pitchFamily="2" charset="0"/>
                <a:ea typeface="RobotoMono Nerd Font" pitchFamily="2" charset="0"/>
              </a:rPr>
              <a:t>    </a:t>
            </a:r>
            <a:r>
              <a:rPr lang="en-US" sz="1200">
                <a:solidFill>
                  <a:srgbClr val="170591"/>
                </a:solidFill>
                <a:effectLst/>
                <a:latin typeface="RobotoMono Nerd Font" pitchFamily="2" charset="0"/>
                <a:ea typeface="RobotoMono Nerd Font" pitchFamily="2" charset="0"/>
              </a:rPr>
              <a:t>main</a:t>
            </a:r>
            <a:r>
              <a:rPr lang="en-US" sz="1200">
                <a:solidFill>
                  <a:srgbClr val="000066"/>
                </a:solidFill>
                <a:effectLst/>
                <a:latin typeface="RobotoMono Nerd Font" pitchFamily="2" charset="0"/>
                <a:ea typeface="RobotoMono Nerd Font" pitchFamily="2" charset="0"/>
              </a:rPr>
              <a:t>()</a:t>
            </a:r>
            <a:endParaRPr lang="en-US" sz="1200">
              <a:latin typeface="RobotoMono Nerd Font" pitchFamily="2" charset="0"/>
              <a:ea typeface="RobotoMono Nerd Font" pitchFamily="2" charset="0"/>
            </a:endParaRPr>
          </a:p>
        </p:txBody>
      </p:sp>
      <p:sp>
        <p:nvSpPr>
          <p:cNvPr id="6" name="Rectangle 5">
            <a:extLst>
              <a:ext uri="{FF2B5EF4-FFF2-40B4-BE49-F238E27FC236}">
                <a16:creationId xmlns:a16="http://schemas.microsoft.com/office/drawing/2014/main" id="{4A8D74D5-E724-2047-8305-ABE846BE374A}"/>
              </a:ext>
            </a:extLst>
          </p:cNvPr>
          <p:cNvSpPr/>
          <p:nvPr/>
        </p:nvSpPr>
        <p:spPr>
          <a:xfrm>
            <a:off x="6079285" y="1677568"/>
            <a:ext cx="1165123" cy="830997"/>
          </a:xfrm>
          <a:prstGeom prst="rect">
            <a:avLst/>
          </a:prstGeom>
          <a:solidFill>
            <a:schemeClr val="bg1">
              <a:lumMod val="75000"/>
            </a:schemeClr>
          </a:solidFill>
        </p:spPr>
        <p:txBody>
          <a:bodyPr wrap="square">
            <a:spAutoFit/>
          </a:bodyPr>
          <a:lstStyle/>
          <a:p>
            <a:r>
              <a:rPr lang="en-US" sz="1200">
                <a:latin typeface="RobotoMono Nerd Font" pitchFamily="2" charset="0"/>
                <a:ea typeface="RobotoMono Nerd Font" pitchFamily="2" charset="0"/>
              </a:rPr>
              <a:t>[[0.001]</a:t>
            </a:r>
          </a:p>
          <a:p>
            <a:r>
              <a:rPr lang="en-US" sz="1200">
                <a:latin typeface="RobotoMono Nerd Font" pitchFamily="2" charset="0"/>
                <a:ea typeface="RobotoMono Nerd Font" pitchFamily="2" charset="0"/>
              </a:rPr>
              <a:t> [0.082]</a:t>
            </a:r>
          </a:p>
          <a:p>
            <a:r>
              <a:rPr lang="en-US" sz="1200">
                <a:latin typeface="RobotoMono Nerd Font" pitchFamily="2" charset="0"/>
                <a:ea typeface="RobotoMono Nerd Font" pitchFamily="2" charset="0"/>
              </a:rPr>
              <a:t> [0.082]</a:t>
            </a:r>
          </a:p>
          <a:p>
            <a:r>
              <a:rPr lang="en-US" sz="1200">
                <a:latin typeface="RobotoMono Nerd Font" pitchFamily="2" charset="0"/>
                <a:ea typeface="RobotoMono Nerd Font" pitchFamily="2" charset="0"/>
              </a:rPr>
              <a:t> [0.903]]</a:t>
            </a:r>
          </a:p>
        </p:txBody>
      </p:sp>
      <p:cxnSp>
        <p:nvCxnSpPr>
          <p:cNvPr id="8" name="Straight Arrow Connector 7">
            <a:extLst>
              <a:ext uri="{FF2B5EF4-FFF2-40B4-BE49-F238E27FC236}">
                <a16:creationId xmlns:a16="http://schemas.microsoft.com/office/drawing/2014/main" id="{FF57EEC1-9D68-E949-90AA-238C51E43BEC}"/>
              </a:ext>
            </a:extLst>
          </p:cNvPr>
          <p:cNvCxnSpPr>
            <a:cxnSpLocks/>
          </p:cNvCxnSpPr>
          <p:nvPr/>
        </p:nvCxnSpPr>
        <p:spPr>
          <a:xfrm flipV="1">
            <a:off x="2920181" y="2212258"/>
            <a:ext cx="3079463" cy="61943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31DD933-FB5F-DD4C-8E47-E42D05B18D5F}"/>
              </a:ext>
            </a:extLst>
          </p:cNvPr>
          <p:cNvCxnSpPr>
            <a:cxnSpLocks/>
          </p:cNvCxnSpPr>
          <p:nvPr/>
        </p:nvCxnSpPr>
        <p:spPr>
          <a:xfrm>
            <a:off x="4896465" y="3545512"/>
            <a:ext cx="1045414"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B5DC087-D134-364F-BA8B-91D6B5685A25}"/>
              </a:ext>
            </a:extLst>
          </p:cNvPr>
          <p:cNvSpPr/>
          <p:nvPr/>
        </p:nvSpPr>
        <p:spPr>
          <a:xfrm>
            <a:off x="7417456" y="1677568"/>
            <a:ext cx="782648" cy="830997"/>
          </a:xfrm>
          <a:prstGeom prst="rect">
            <a:avLst/>
          </a:prstGeom>
          <a:solidFill>
            <a:schemeClr val="bg1">
              <a:lumMod val="75000"/>
            </a:schemeClr>
          </a:solidFill>
        </p:spPr>
        <p:txBody>
          <a:bodyPr wrap="square">
            <a:spAutoFit/>
          </a:bodyPr>
          <a:lstStyle/>
          <a:p>
            <a:r>
              <a:rPr lang="en-US" sz="1200">
                <a:latin typeface="RobotoMono Nerd Font" pitchFamily="2" charset="0"/>
                <a:ea typeface="RobotoMono Nerd Font" pitchFamily="2" charset="0"/>
              </a:rPr>
              <a:t>[[0]</a:t>
            </a:r>
          </a:p>
          <a:p>
            <a:r>
              <a:rPr lang="en-US" sz="1200">
                <a:latin typeface="RobotoMono Nerd Font" pitchFamily="2" charset="0"/>
                <a:ea typeface="RobotoMono Nerd Font" pitchFamily="2" charset="0"/>
              </a:rPr>
              <a:t> [0]</a:t>
            </a:r>
          </a:p>
          <a:p>
            <a:r>
              <a:rPr lang="en-US" sz="1200">
                <a:latin typeface="RobotoMono Nerd Font" pitchFamily="2" charset="0"/>
                <a:ea typeface="RobotoMono Nerd Font" pitchFamily="2" charset="0"/>
              </a:rPr>
              <a:t> [0]</a:t>
            </a:r>
          </a:p>
          <a:p>
            <a:r>
              <a:rPr lang="en-US" sz="1200">
                <a:latin typeface="RobotoMono Nerd Font" pitchFamily="2" charset="0"/>
                <a:ea typeface="RobotoMono Nerd Font" pitchFamily="2" charset="0"/>
              </a:rPr>
              <a:t> [1]]</a:t>
            </a:r>
          </a:p>
        </p:txBody>
      </p:sp>
      <p:sp>
        <p:nvSpPr>
          <p:cNvPr id="15" name="TextBox 14">
            <a:extLst>
              <a:ext uri="{FF2B5EF4-FFF2-40B4-BE49-F238E27FC236}">
                <a16:creationId xmlns:a16="http://schemas.microsoft.com/office/drawing/2014/main" id="{35F4C38A-14B9-964F-B31B-2F26A989428D}"/>
              </a:ext>
            </a:extLst>
          </p:cNvPr>
          <p:cNvSpPr txBox="1"/>
          <p:nvPr/>
        </p:nvSpPr>
        <p:spPr>
          <a:xfrm>
            <a:off x="6258042" y="1400569"/>
            <a:ext cx="715260" cy="276999"/>
          </a:xfrm>
          <a:prstGeom prst="rect">
            <a:avLst/>
          </a:prstGeom>
          <a:noFill/>
        </p:spPr>
        <p:txBody>
          <a:bodyPr wrap="none" rtlCol="0">
            <a:spAutoFit/>
          </a:bodyPr>
          <a:lstStyle/>
          <a:p>
            <a:r>
              <a:rPr lang="en-US" sz="1200">
                <a:solidFill>
                  <a:schemeClr val="bg1">
                    <a:lumMod val="50000"/>
                  </a:schemeClr>
                </a:solidFill>
              </a:rPr>
              <a:t>Thực tế</a:t>
            </a:r>
          </a:p>
        </p:txBody>
      </p:sp>
      <p:sp>
        <p:nvSpPr>
          <p:cNvPr id="16" name="TextBox 15">
            <a:extLst>
              <a:ext uri="{FF2B5EF4-FFF2-40B4-BE49-F238E27FC236}">
                <a16:creationId xmlns:a16="http://schemas.microsoft.com/office/drawing/2014/main" id="{856347B2-DE9B-A342-A981-9ECB0FB65FB8}"/>
              </a:ext>
            </a:extLst>
          </p:cNvPr>
          <p:cNvSpPr txBox="1"/>
          <p:nvPr/>
        </p:nvSpPr>
        <p:spPr>
          <a:xfrm>
            <a:off x="7417456" y="1400569"/>
            <a:ext cx="739305" cy="276999"/>
          </a:xfrm>
          <a:prstGeom prst="rect">
            <a:avLst/>
          </a:prstGeom>
          <a:noFill/>
        </p:spPr>
        <p:txBody>
          <a:bodyPr wrap="none" rtlCol="0">
            <a:spAutoFit/>
          </a:bodyPr>
          <a:lstStyle/>
          <a:p>
            <a:r>
              <a:rPr lang="en-US" sz="1200">
                <a:solidFill>
                  <a:schemeClr val="bg1">
                    <a:lumMod val="50000"/>
                  </a:schemeClr>
                </a:solidFill>
              </a:rPr>
              <a:t>Kỳ vọng</a:t>
            </a:r>
          </a:p>
        </p:txBody>
      </p:sp>
    </p:spTree>
    <p:extLst>
      <p:ext uri="{BB962C8B-B14F-4D97-AF65-F5344CB8AC3E}">
        <p14:creationId xmlns:p14="http://schemas.microsoft.com/office/powerpoint/2010/main" val="3935728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D4CFA-8307-B34F-844E-49A6EE3AD4A4}"/>
              </a:ext>
            </a:extLst>
          </p:cNvPr>
          <p:cNvPicPr>
            <a:picLocks noChangeAspect="1"/>
          </p:cNvPicPr>
          <p:nvPr/>
        </p:nvPicPr>
        <p:blipFill>
          <a:blip r:embed="rId2"/>
          <a:stretch>
            <a:fillRect/>
          </a:stretch>
        </p:blipFill>
        <p:spPr>
          <a:xfrm>
            <a:off x="5665965" y="2035276"/>
            <a:ext cx="3148095" cy="3049229"/>
          </a:xfrm>
          <a:prstGeom prst="rect">
            <a:avLst/>
          </a:prstGeom>
        </p:spPr>
      </p:pic>
      <p:sp>
        <p:nvSpPr>
          <p:cNvPr id="3" name="Rectangle 2">
            <a:extLst>
              <a:ext uri="{FF2B5EF4-FFF2-40B4-BE49-F238E27FC236}">
                <a16:creationId xmlns:a16="http://schemas.microsoft.com/office/drawing/2014/main" id="{1755F573-0897-6849-A694-C2C33BE6B6F3}"/>
              </a:ext>
            </a:extLst>
          </p:cNvPr>
          <p:cNvSpPr/>
          <p:nvPr/>
        </p:nvSpPr>
        <p:spPr>
          <a:xfrm>
            <a:off x="162232" y="1597428"/>
            <a:ext cx="5182584" cy="3477875"/>
          </a:xfrm>
          <a:prstGeom prst="rect">
            <a:avLst/>
          </a:prstGeom>
        </p:spPr>
        <p:txBody>
          <a:bodyPr wrap="square">
            <a:spAutoFit/>
          </a:bodyPr>
          <a:lstStyle/>
          <a:p>
            <a:r>
              <a:rPr lang="en-US" sz="1100">
                <a:solidFill>
                  <a:srgbClr val="3F7F5F"/>
                </a:solidFill>
                <a:effectLst/>
                <a:latin typeface="RobotoMono Nerd Font" pitchFamily="2" charset="0"/>
                <a:ea typeface="RobotoMono Nerd Font" pitchFamily="2" charset="0"/>
              </a:rPr>
              <a:t># ---- Predict and plot training to surface</a:t>
            </a:r>
            <a:br>
              <a:rPr lang="en-US" sz="1100">
                <a:solidFill>
                  <a:srgbClr val="3F7F5F"/>
                </a:solidFill>
                <a:effectLst/>
                <a:latin typeface="RobotoMono Nerd Font" pitchFamily="2" charset="0"/>
                <a:ea typeface="RobotoMono Nerd Font" pitchFamily="2" charset="0"/>
              </a:rPr>
            </a:br>
            <a:br>
              <a:rPr lang="en-US" sz="1100">
                <a:solidFill>
                  <a:srgbClr val="3F7F5F"/>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K </a:t>
            </a:r>
            <a:r>
              <a:rPr lang="en-US" sz="1100">
                <a:solidFill>
                  <a:srgbClr val="333333"/>
                </a:solidFill>
                <a:effectLst/>
                <a:latin typeface="RobotoMono Nerd Font" pitchFamily="2" charset="0"/>
                <a:ea typeface="RobotoMono Nerd Font" pitchFamily="2" charset="0"/>
              </a:rPr>
              <a:t>= </a:t>
            </a:r>
            <a:r>
              <a:rPr lang="en-US" sz="1100" b="1">
                <a:solidFill>
                  <a:srgbClr val="333333"/>
                </a:solidFill>
                <a:effectLst/>
                <a:latin typeface="RobotoMono Nerd Font" pitchFamily="2" charset="0"/>
                <a:ea typeface="RobotoMono Nerd Font" pitchFamily="2" charset="0"/>
              </a:rPr>
              <a:t>20</a:t>
            </a:r>
            <a:br>
              <a:rPr lang="en-US" sz="1100" b="1">
                <a:solidFill>
                  <a:srgbClr val="333333"/>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x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np</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linspace</a:t>
            </a:r>
            <a:r>
              <a:rPr lang="en-US" sz="1100">
                <a:solidFill>
                  <a:srgbClr val="000066"/>
                </a:solidFill>
                <a:effectLst/>
                <a:latin typeface="RobotoMono Nerd Font" pitchFamily="2" charset="0"/>
                <a:ea typeface="RobotoMono Nerd Font" pitchFamily="2" charset="0"/>
              </a:rPr>
              <a:t>(</a:t>
            </a:r>
            <a:r>
              <a:rPr lang="en-US" sz="1100" b="1">
                <a:solidFill>
                  <a:srgbClr val="333333"/>
                </a:solidFill>
                <a:effectLst/>
                <a:latin typeface="RobotoMono Nerd Font" pitchFamily="2" charset="0"/>
                <a:ea typeface="RobotoMono Nerd Font" pitchFamily="2" charset="0"/>
              </a:rPr>
              <a:t>0</a:t>
            </a:r>
            <a:r>
              <a:rPr lang="en-US" sz="1100">
                <a:solidFill>
                  <a:srgbClr val="333333"/>
                </a:solidFill>
                <a:effectLst/>
                <a:latin typeface="RobotoMono Nerd Font" pitchFamily="2" charset="0"/>
                <a:ea typeface="RobotoMono Nerd Font" pitchFamily="2" charset="0"/>
              </a:rPr>
              <a:t>, </a:t>
            </a:r>
            <a:r>
              <a:rPr lang="en-US" sz="1100" b="1">
                <a:solidFill>
                  <a:srgbClr val="333333"/>
                </a:solidFill>
                <a:effectLst/>
                <a:latin typeface="RobotoMono Nerd Font" pitchFamily="2" charset="0"/>
                <a:ea typeface="RobotoMono Nerd Font" pitchFamily="2" charset="0"/>
              </a:rPr>
              <a:t>1</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K</a:t>
            </a:r>
            <a:r>
              <a:rPr lang="en-US" sz="1100">
                <a:solidFill>
                  <a:srgbClr val="000066"/>
                </a:solidFill>
                <a:effectLst/>
                <a:latin typeface="RobotoMono Nerd Font" pitchFamily="2" charset="0"/>
                <a:ea typeface="RobotoMono Nerd Font" pitchFamily="2" charset="0"/>
              </a:rPr>
              <a:t>)  </a:t>
            </a:r>
            <a:r>
              <a:rPr lang="en-US" sz="1100">
                <a:solidFill>
                  <a:srgbClr val="3F7F5F"/>
                </a:solidFill>
                <a:effectLst/>
                <a:latin typeface="RobotoMono Nerd Font" pitchFamily="2" charset="0"/>
                <a:ea typeface="RobotoMono Nerd Font" pitchFamily="2" charset="0"/>
              </a:rPr>
              <a:t># Sinh một dữ liệu theo 1 trục x</a:t>
            </a:r>
            <a:br>
              <a:rPr lang="en-US" sz="1100">
                <a:solidFill>
                  <a:srgbClr val="3F7F5F"/>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X1</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X2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np</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meshgrid</a:t>
            </a:r>
            <a:r>
              <a:rPr lang="en-US" sz="1100">
                <a:solidFill>
                  <a:srgbClr val="000066"/>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x</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x</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X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np</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array</a:t>
            </a:r>
            <a:r>
              <a:rPr lang="en-US" sz="1100">
                <a:solidFill>
                  <a:srgbClr val="000066"/>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X1</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X2</a:t>
            </a:r>
            <a:r>
              <a:rPr lang="en-US" sz="1100">
                <a:solidFill>
                  <a:srgbClr val="000066"/>
                </a:solidFill>
                <a:effectLst/>
                <a:latin typeface="RobotoMono Nerd Font" pitchFamily="2" charset="0"/>
                <a:ea typeface="RobotoMono Nerd Font" pitchFamily="2" charset="0"/>
              </a:rPr>
              <a:t>])</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T</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reshape</a:t>
            </a:r>
            <a:r>
              <a:rPr lang="en-US" sz="1100">
                <a:solidFill>
                  <a:srgbClr val="000066"/>
                </a:solidFill>
                <a:effectLst/>
                <a:latin typeface="RobotoMono Nerd Font" pitchFamily="2" charset="0"/>
                <a:ea typeface="RobotoMono Nerd Font" pitchFamily="2" charset="0"/>
              </a:rPr>
              <a:t>(</a:t>
            </a:r>
            <a:r>
              <a:rPr lang="en-US" sz="1100">
                <a:solidFill>
                  <a:srgbClr val="333333"/>
                </a:solidFill>
                <a:effectLst/>
                <a:latin typeface="RobotoMono Nerd Font" pitchFamily="2" charset="0"/>
                <a:ea typeface="RobotoMono Nerd Font" pitchFamily="2" charset="0"/>
              </a:rPr>
              <a:t>-</a:t>
            </a:r>
            <a:r>
              <a:rPr lang="en-US" sz="1100" b="1">
                <a:solidFill>
                  <a:srgbClr val="333333"/>
                </a:solidFill>
                <a:effectLst/>
                <a:latin typeface="RobotoMono Nerd Font" pitchFamily="2" charset="0"/>
                <a:ea typeface="RobotoMono Nerd Font" pitchFamily="2" charset="0"/>
              </a:rPr>
              <a:t>1</a:t>
            </a:r>
            <a:r>
              <a:rPr lang="en-US" sz="1100">
                <a:solidFill>
                  <a:srgbClr val="333333"/>
                </a:solidFill>
                <a:effectLst/>
                <a:latin typeface="RobotoMono Nerd Font" pitchFamily="2" charset="0"/>
                <a:ea typeface="RobotoMono Nerd Font" pitchFamily="2" charset="0"/>
              </a:rPr>
              <a:t>, </a:t>
            </a:r>
            <a:r>
              <a:rPr lang="en-US" sz="1100" b="1">
                <a:solidFill>
                  <a:srgbClr val="333333"/>
                </a:solidFill>
                <a:effectLst/>
                <a:latin typeface="RobotoMono Nerd Font" pitchFamily="2" charset="0"/>
                <a:ea typeface="RobotoMono Nerd Font" pitchFamily="2" charset="0"/>
              </a:rPr>
              <a:t>2</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perceptron</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predict</a:t>
            </a:r>
            <a:r>
              <a:rPr lang="en-US" sz="1100">
                <a:solidFill>
                  <a:srgbClr val="000066"/>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X</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Z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perceptron</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output</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reshape</a:t>
            </a:r>
            <a:r>
              <a:rPr lang="en-US" sz="1100">
                <a:solidFill>
                  <a:srgbClr val="000066"/>
                </a:solidFill>
                <a:effectLst/>
                <a:latin typeface="RobotoMono Nerd Font" pitchFamily="2" charset="0"/>
                <a:ea typeface="RobotoMono Nerd Font" pitchFamily="2" charset="0"/>
              </a:rPr>
              <a:t>(</a:t>
            </a:r>
            <a:r>
              <a:rPr lang="en-US" sz="1100">
                <a:solidFill>
                  <a:srgbClr val="333333"/>
                </a:solidFill>
                <a:effectLst/>
                <a:latin typeface="RobotoMono Nerd Font" pitchFamily="2" charset="0"/>
                <a:ea typeface="RobotoMono Nerd Font" pitchFamily="2" charset="0"/>
              </a:rPr>
              <a:t>-</a:t>
            </a:r>
            <a:r>
              <a:rPr lang="en-US" sz="1100" b="1">
                <a:solidFill>
                  <a:srgbClr val="333333"/>
                </a:solidFill>
                <a:effectLst/>
                <a:latin typeface="RobotoMono Nerd Font" pitchFamily="2" charset="0"/>
                <a:ea typeface="RobotoMono Nerd Font" pitchFamily="2" charset="0"/>
              </a:rPr>
              <a:t>1</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K</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br>
              <a:rPr lang="en-US" sz="1100">
                <a:solidFill>
                  <a:srgbClr val="000066"/>
                </a:solidFill>
                <a:effectLst/>
                <a:latin typeface="RobotoMono Nerd Font" pitchFamily="2" charset="0"/>
                <a:ea typeface="RobotoMono Nerd Font" pitchFamily="2" charset="0"/>
              </a:rPr>
            </a:b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fig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plt</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figure</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ax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fig</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gca</a:t>
            </a:r>
            <a:r>
              <a:rPr lang="en-US" sz="1100">
                <a:solidFill>
                  <a:srgbClr val="000066"/>
                </a:solidFill>
                <a:effectLst/>
                <a:latin typeface="RobotoMono Nerd Font" pitchFamily="2" charset="0"/>
                <a:ea typeface="RobotoMono Nerd Font" pitchFamily="2" charset="0"/>
              </a:rPr>
              <a:t>(</a:t>
            </a:r>
            <a:r>
              <a:rPr lang="en-US" sz="1100">
                <a:solidFill>
                  <a:srgbClr val="660099"/>
                </a:solidFill>
                <a:effectLst/>
                <a:latin typeface="RobotoMono Nerd Font" pitchFamily="2" charset="0"/>
                <a:ea typeface="RobotoMono Nerd Font" pitchFamily="2" charset="0"/>
              </a:rPr>
              <a:t>projection</a:t>
            </a:r>
            <a:r>
              <a:rPr lang="en-US" sz="1100">
                <a:solidFill>
                  <a:srgbClr val="333333"/>
                </a:solidFill>
                <a:effectLst/>
                <a:latin typeface="RobotoMono Nerd Font" pitchFamily="2" charset="0"/>
                <a:ea typeface="RobotoMono Nerd Font" pitchFamily="2" charset="0"/>
              </a:rPr>
              <a:t>=</a:t>
            </a:r>
            <a:r>
              <a:rPr lang="en-US" sz="1100" b="1">
                <a:solidFill>
                  <a:srgbClr val="008080"/>
                </a:solidFill>
                <a:effectLst/>
                <a:latin typeface="RobotoMono Nerd Font" pitchFamily="2" charset="0"/>
                <a:ea typeface="RobotoMono Nerd Font" pitchFamily="2" charset="0"/>
              </a:rPr>
              <a:t>'3d'</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ax</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set_title</a:t>
            </a:r>
            <a:r>
              <a:rPr lang="en-US" sz="1100">
                <a:solidFill>
                  <a:srgbClr val="000066"/>
                </a:solidFill>
                <a:effectLst/>
                <a:latin typeface="RobotoMono Nerd Font" pitchFamily="2" charset="0"/>
                <a:ea typeface="RobotoMono Nerd Font" pitchFamily="2" charset="0"/>
              </a:rPr>
              <a:t>(</a:t>
            </a:r>
            <a:r>
              <a:rPr lang="en-US" sz="1100" b="1">
                <a:solidFill>
                  <a:srgbClr val="008080"/>
                </a:solidFill>
                <a:effectLst/>
                <a:latin typeface="RobotoMono Nerd Font" pitchFamily="2" charset="0"/>
                <a:ea typeface="RobotoMono Nerd Font" pitchFamily="2" charset="0"/>
              </a:rPr>
              <a:t>"AND logic"</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ax</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set_xlabel</a:t>
            </a:r>
            <a:r>
              <a:rPr lang="en-US" sz="1100">
                <a:solidFill>
                  <a:srgbClr val="000066"/>
                </a:solidFill>
                <a:effectLst/>
                <a:latin typeface="RobotoMono Nerd Font" pitchFamily="2" charset="0"/>
                <a:ea typeface="RobotoMono Nerd Font" pitchFamily="2" charset="0"/>
              </a:rPr>
              <a:t>(</a:t>
            </a:r>
            <a:r>
              <a:rPr lang="en-US" sz="1100" b="1">
                <a:solidFill>
                  <a:srgbClr val="008080"/>
                </a:solidFill>
                <a:effectLst/>
                <a:latin typeface="RobotoMono Nerd Font" pitchFamily="2" charset="0"/>
                <a:ea typeface="RobotoMono Nerd Font" pitchFamily="2" charset="0"/>
              </a:rPr>
              <a:t>'x1'</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ax</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set_ylabel</a:t>
            </a:r>
            <a:r>
              <a:rPr lang="en-US" sz="1100">
                <a:solidFill>
                  <a:srgbClr val="000066"/>
                </a:solidFill>
                <a:effectLst/>
                <a:latin typeface="RobotoMono Nerd Font" pitchFamily="2" charset="0"/>
                <a:ea typeface="RobotoMono Nerd Font" pitchFamily="2" charset="0"/>
              </a:rPr>
              <a:t>(</a:t>
            </a:r>
            <a:r>
              <a:rPr lang="en-US" sz="1100" b="1">
                <a:solidFill>
                  <a:srgbClr val="008080"/>
                </a:solidFill>
                <a:effectLst/>
                <a:latin typeface="RobotoMono Nerd Font" pitchFamily="2" charset="0"/>
                <a:ea typeface="RobotoMono Nerd Font" pitchFamily="2" charset="0"/>
              </a:rPr>
              <a:t>'x2'</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solidFill>
                  <a:srgbClr val="3F7F5F"/>
                </a:solidFill>
                <a:effectLst/>
                <a:latin typeface="RobotoMono Nerd Font" pitchFamily="2" charset="0"/>
                <a:ea typeface="RobotoMono Nerd Font" pitchFamily="2" charset="0"/>
              </a:rPr>
              <a:t># Plot the surface.</a:t>
            </a:r>
            <a:br>
              <a:rPr lang="en-US" sz="1100">
                <a:solidFill>
                  <a:srgbClr val="3F7F5F"/>
                </a:solidFill>
                <a:effectLst/>
                <a:latin typeface="RobotoMono Nerd Font" pitchFamily="2" charset="0"/>
                <a:ea typeface="RobotoMono Nerd Font" pitchFamily="2" charset="0"/>
              </a:rPr>
            </a:br>
            <a:r>
              <a:rPr lang="en-US" sz="1100">
                <a:solidFill>
                  <a:srgbClr val="808080"/>
                </a:solidFill>
                <a:effectLst/>
                <a:latin typeface="RobotoMono Nerd Font" pitchFamily="2" charset="0"/>
                <a:ea typeface="RobotoMono Nerd Font" pitchFamily="2" charset="0"/>
              </a:rPr>
              <a:t>surf </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ax</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plot_surface</a:t>
            </a:r>
            <a:r>
              <a:rPr lang="en-US" sz="1100">
                <a:solidFill>
                  <a:srgbClr val="000066"/>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X1</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X2</a:t>
            </a:r>
            <a:r>
              <a:rPr lang="en-US" sz="1100">
                <a:solidFill>
                  <a:srgbClr val="333333"/>
                </a:solidFill>
                <a:effectLst/>
                <a:latin typeface="RobotoMono Nerd Font" pitchFamily="2" charset="0"/>
                <a:ea typeface="RobotoMono Nerd Font" pitchFamily="2" charset="0"/>
              </a:rPr>
              <a:t>, </a:t>
            </a:r>
            <a:r>
              <a:rPr lang="en-US" sz="1100">
                <a:latin typeface="RobotoMono Nerd Font" pitchFamily="2" charset="0"/>
                <a:ea typeface="RobotoMono Nerd Font" pitchFamily="2" charset="0"/>
              </a:rPr>
              <a:t>Z</a:t>
            </a:r>
            <a:r>
              <a:rPr lang="en-US" sz="1100">
                <a:solidFill>
                  <a:srgbClr val="333333"/>
                </a:solidFill>
                <a:effectLst/>
                <a:latin typeface="RobotoMono Nerd Font" pitchFamily="2" charset="0"/>
                <a:ea typeface="RobotoMono Nerd Font" pitchFamily="2" charset="0"/>
              </a:rPr>
              <a:t>, </a:t>
            </a:r>
            <a:r>
              <a:rPr lang="en-US" sz="1100">
                <a:solidFill>
                  <a:srgbClr val="660099"/>
                </a:solidFill>
                <a:effectLst/>
                <a:latin typeface="RobotoMono Nerd Font" pitchFamily="2" charset="0"/>
                <a:ea typeface="RobotoMono Nerd Font" pitchFamily="2" charset="0"/>
              </a:rPr>
              <a:t>cmap</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cm</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coolwarm</a:t>
            </a:r>
            <a:r>
              <a:rPr lang="en-US" sz="1100">
                <a:solidFill>
                  <a:srgbClr val="333333"/>
                </a:solidFill>
                <a:effectLst/>
                <a:latin typeface="RobotoMono Nerd Font" pitchFamily="2" charset="0"/>
                <a:ea typeface="RobotoMono Nerd Font" pitchFamily="2" charset="0"/>
              </a:rPr>
              <a:t>,</a:t>
            </a:r>
            <a:br>
              <a:rPr lang="en-US" sz="1100">
                <a:solidFill>
                  <a:srgbClr val="333333"/>
                </a:solidFill>
                <a:effectLst/>
                <a:latin typeface="RobotoMono Nerd Font" pitchFamily="2" charset="0"/>
                <a:ea typeface="RobotoMono Nerd Font" pitchFamily="2" charset="0"/>
              </a:rPr>
            </a:br>
            <a:r>
              <a:rPr lang="en-US" sz="1100">
                <a:solidFill>
                  <a:srgbClr val="333333"/>
                </a:solidFill>
                <a:effectLst/>
                <a:latin typeface="RobotoMono Nerd Font" pitchFamily="2" charset="0"/>
                <a:ea typeface="RobotoMono Nerd Font" pitchFamily="2" charset="0"/>
              </a:rPr>
              <a:t>                       </a:t>
            </a:r>
            <a:r>
              <a:rPr lang="en-US" sz="1100">
                <a:solidFill>
                  <a:srgbClr val="660099"/>
                </a:solidFill>
                <a:effectLst/>
                <a:latin typeface="RobotoMono Nerd Font" pitchFamily="2" charset="0"/>
                <a:ea typeface="RobotoMono Nerd Font" pitchFamily="2" charset="0"/>
              </a:rPr>
              <a:t>linewidth</a:t>
            </a:r>
            <a:r>
              <a:rPr lang="en-US" sz="1100">
                <a:solidFill>
                  <a:srgbClr val="333333"/>
                </a:solidFill>
                <a:effectLst/>
                <a:latin typeface="RobotoMono Nerd Font" pitchFamily="2" charset="0"/>
                <a:ea typeface="RobotoMono Nerd Font" pitchFamily="2" charset="0"/>
              </a:rPr>
              <a:t>=</a:t>
            </a:r>
            <a:r>
              <a:rPr lang="en-US" sz="1100" b="1">
                <a:solidFill>
                  <a:srgbClr val="333333"/>
                </a:solidFill>
                <a:effectLst/>
                <a:latin typeface="RobotoMono Nerd Font" pitchFamily="2" charset="0"/>
                <a:ea typeface="RobotoMono Nerd Font" pitchFamily="2" charset="0"/>
              </a:rPr>
              <a:t>0</a:t>
            </a:r>
            <a:r>
              <a:rPr lang="en-US" sz="1100">
                <a:solidFill>
                  <a:srgbClr val="333333"/>
                </a:solidFill>
                <a:effectLst/>
                <a:latin typeface="RobotoMono Nerd Font" pitchFamily="2" charset="0"/>
                <a:ea typeface="RobotoMono Nerd Font" pitchFamily="2" charset="0"/>
              </a:rPr>
              <a:t>, </a:t>
            </a:r>
            <a:r>
              <a:rPr lang="en-US" sz="1100">
                <a:solidFill>
                  <a:srgbClr val="660099"/>
                </a:solidFill>
                <a:effectLst/>
                <a:latin typeface="RobotoMono Nerd Font" pitchFamily="2" charset="0"/>
                <a:ea typeface="RobotoMono Nerd Font" pitchFamily="2" charset="0"/>
              </a:rPr>
              <a:t>antialiased</a:t>
            </a:r>
            <a:r>
              <a:rPr lang="en-US" sz="1100">
                <a:solidFill>
                  <a:srgbClr val="333333"/>
                </a:solidFill>
                <a:effectLst/>
                <a:latin typeface="RobotoMono Nerd Font" pitchFamily="2" charset="0"/>
                <a:ea typeface="RobotoMono Nerd Font" pitchFamily="2" charset="0"/>
              </a:rPr>
              <a:t>=</a:t>
            </a:r>
            <a:r>
              <a:rPr lang="en-US" sz="1100" b="1">
                <a:solidFill>
                  <a:srgbClr val="7F0055"/>
                </a:solidFill>
                <a:effectLst/>
                <a:latin typeface="RobotoMono Nerd Font" pitchFamily="2" charset="0"/>
                <a:ea typeface="RobotoMono Nerd Font" pitchFamily="2" charset="0"/>
              </a:rPr>
              <a:t>True</a:t>
            </a:r>
            <a:r>
              <a:rPr lang="en-US" sz="1100">
                <a:solidFill>
                  <a:srgbClr val="000066"/>
                </a:solidFill>
                <a:effectLst/>
                <a:latin typeface="RobotoMono Nerd Font" pitchFamily="2" charset="0"/>
                <a:ea typeface="RobotoMono Nerd Font" pitchFamily="2" charset="0"/>
              </a:rPr>
              <a:t>)</a:t>
            </a:r>
            <a:br>
              <a:rPr lang="en-US" sz="1100">
                <a:solidFill>
                  <a:srgbClr val="000066"/>
                </a:solidFill>
                <a:effectLst/>
                <a:latin typeface="RobotoMono Nerd Font" pitchFamily="2" charset="0"/>
                <a:ea typeface="RobotoMono Nerd Font" pitchFamily="2" charset="0"/>
              </a:rPr>
            </a:br>
            <a:r>
              <a:rPr lang="en-US" sz="1100">
                <a:latin typeface="RobotoMono Nerd Font" pitchFamily="2" charset="0"/>
                <a:ea typeface="RobotoMono Nerd Font" pitchFamily="2" charset="0"/>
              </a:rPr>
              <a:t>plt</a:t>
            </a:r>
            <a:r>
              <a:rPr lang="en-US" sz="1100">
                <a:solidFill>
                  <a:srgbClr val="333333"/>
                </a:solidFill>
                <a:effectLst/>
                <a:latin typeface="RobotoMono Nerd Font" pitchFamily="2" charset="0"/>
                <a:ea typeface="RobotoMono Nerd Font" pitchFamily="2" charset="0"/>
              </a:rPr>
              <a:t>.</a:t>
            </a:r>
            <a:r>
              <a:rPr lang="en-US" sz="1100">
                <a:solidFill>
                  <a:srgbClr val="170591"/>
                </a:solidFill>
                <a:effectLst/>
                <a:latin typeface="RobotoMono Nerd Font" pitchFamily="2" charset="0"/>
                <a:ea typeface="RobotoMono Nerd Font" pitchFamily="2" charset="0"/>
              </a:rPr>
              <a:t>show</a:t>
            </a:r>
            <a:r>
              <a:rPr lang="en-US" sz="1100">
                <a:solidFill>
                  <a:srgbClr val="000066"/>
                </a:solidFill>
                <a:effectLst/>
                <a:latin typeface="RobotoMono Nerd Font" pitchFamily="2" charset="0"/>
                <a:ea typeface="RobotoMono Nerd Font" pitchFamily="2" charset="0"/>
              </a:rPr>
              <a:t>()</a:t>
            </a:r>
            <a:endParaRPr lang="en-US" sz="1100">
              <a:latin typeface="RobotoMono Nerd Font" pitchFamily="2" charset="0"/>
              <a:ea typeface="RobotoMono Nerd Font" pitchFamily="2" charset="0"/>
            </a:endParaRPr>
          </a:p>
        </p:txBody>
      </p:sp>
      <p:sp>
        <p:nvSpPr>
          <p:cNvPr id="4" name="Rectangle 3">
            <a:extLst>
              <a:ext uri="{FF2B5EF4-FFF2-40B4-BE49-F238E27FC236}">
                <a16:creationId xmlns:a16="http://schemas.microsoft.com/office/drawing/2014/main" id="{7B929B01-28CB-2048-9A87-1FDD427A51B0}"/>
              </a:ext>
            </a:extLst>
          </p:cNvPr>
          <p:cNvSpPr/>
          <p:nvPr/>
        </p:nvSpPr>
        <p:spPr>
          <a:xfrm>
            <a:off x="162232" y="53094"/>
            <a:ext cx="3536663" cy="600164"/>
          </a:xfrm>
          <a:prstGeom prst="rect">
            <a:avLst/>
          </a:prstGeom>
        </p:spPr>
        <p:txBody>
          <a:bodyPr wrap="square">
            <a:spAutoFit/>
          </a:bodyPr>
          <a:lstStyle/>
          <a:p>
            <a:r>
              <a:rPr lang="en-US" sz="1100" b="1">
                <a:solidFill>
                  <a:srgbClr val="7F0055"/>
                </a:solidFill>
                <a:effectLst/>
                <a:latin typeface="RobotoMono Nerd Font" pitchFamily="2" charset="0"/>
                <a:ea typeface="RobotoMono Nerd Font" pitchFamily="2" charset="0"/>
              </a:rPr>
              <a:t>import </a:t>
            </a:r>
            <a:r>
              <a:rPr lang="en-US" sz="1100">
                <a:latin typeface="RobotoMono Nerd Font" pitchFamily="2" charset="0"/>
                <a:ea typeface="RobotoMono Nerd Font" pitchFamily="2" charset="0"/>
              </a:rPr>
              <a:t>matplotlib</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pyplot </a:t>
            </a:r>
            <a:r>
              <a:rPr lang="en-US" sz="1100" b="1">
                <a:solidFill>
                  <a:srgbClr val="7F0055"/>
                </a:solidFill>
                <a:effectLst/>
                <a:latin typeface="RobotoMono Nerd Font" pitchFamily="2" charset="0"/>
                <a:ea typeface="RobotoMono Nerd Font" pitchFamily="2" charset="0"/>
              </a:rPr>
              <a:t>as </a:t>
            </a:r>
            <a:r>
              <a:rPr lang="en-US" sz="1100">
                <a:latin typeface="RobotoMono Nerd Font" pitchFamily="2" charset="0"/>
                <a:ea typeface="RobotoMono Nerd Font" pitchFamily="2" charset="0"/>
              </a:rPr>
              <a:t>plt</a:t>
            </a:r>
            <a:br>
              <a:rPr lang="en-US" sz="1100">
                <a:latin typeface="RobotoMono Nerd Font" pitchFamily="2" charset="0"/>
                <a:ea typeface="RobotoMono Nerd Font" pitchFamily="2" charset="0"/>
              </a:rPr>
            </a:br>
            <a:r>
              <a:rPr lang="en-US" sz="1100" b="1">
                <a:solidFill>
                  <a:srgbClr val="7F0055"/>
                </a:solidFill>
                <a:effectLst/>
                <a:latin typeface="RobotoMono Nerd Font" pitchFamily="2" charset="0"/>
                <a:ea typeface="RobotoMono Nerd Font" pitchFamily="2" charset="0"/>
              </a:rPr>
              <a:t>from </a:t>
            </a:r>
            <a:r>
              <a:rPr lang="en-US" sz="1100">
                <a:latin typeface="RobotoMono Nerd Font" pitchFamily="2" charset="0"/>
                <a:ea typeface="RobotoMono Nerd Font" pitchFamily="2" charset="0"/>
              </a:rPr>
              <a:t>matplotlib </a:t>
            </a:r>
            <a:r>
              <a:rPr lang="en-US" sz="1100" b="1">
                <a:solidFill>
                  <a:srgbClr val="7F0055"/>
                </a:solidFill>
                <a:effectLst/>
                <a:latin typeface="RobotoMono Nerd Font" pitchFamily="2" charset="0"/>
                <a:ea typeface="RobotoMono Nerd Font" pitchFamily="2" charset="0"/>
              </a:rPr>
              <a:t>import </a:t>
            </a:r>
            <a:r>
              <a:rPr lang="en-US" sz="1100">
                <a:latin typeface="RobotoMono Nerd Font" pitchFamily="2" charset="0"/>
                <a:ea typeface="RobotoMono Nerd Font" pitchFamily="2" charset="0"/>
              </a:rPr>
              <a:t>cm</a:t>
            </a:r>
            <a:br>
              <a:rPr lang="en-US" sz="1100">
                <a:latin typeface="RobotoMono Nerd Font" pitchFamily="2" charset="0"/>
                <a:ea typeface="RobotoMono Nerd Font" pitchFamily="2" charset="0"/>
              </a:rPr>
            </a:br>
            <a:r>
              <a:rPr lang="en-US" sz="1100" b="1">
                <a:solidFill>
                  <a:srgbClr val="7F0055"/>
                </a:solidFill>
                <a:effectLst/>
                <a:latin typeface="RobotoMono Nerd Font" pitchFamily="2" charset="0"/>
                <a:ea typeface="RobotoMono Nerd Font" pitchFamily="2" charset="0"/>
              </a:rPr>
              <a:t>from </a:t>
            </a:r>
            <a:r>
              <a:rPr lang="en-US" sz="1100">
                <a:latin typeface="RobotoMono Nerd Font" pitchFamily="2" charset="0"/>
                <a:ea typeface="RobotoMono Nerd Font" pitchFamily="2" charset="0"/>
              </a:rPr>
              <a:t>mpl_toolkits</a:t>
            </a:r>
            <a:r>
              <a:rPr lang="en-US" sz="1100">
                <a:solidFill>
                  <a:srgbClr val="333333"/>
                </a:solidFill>
                <a:effectLst/>
                <a:latin typeface="RobotoMono Nerd Font" pitchFamily="2" charset="0"/>
                <a:ea typeface="RobotoMono Nerd Font" pitchFamily="2" charset="0"/>
              </a:rPr>
              <a:t>.</a:t>
            </a:r>
            <a:r>
              <a:rPr lang="en-US" sz="1100">
                <a:latin typeface="RobotoMono Nerd Font" pitchFamily="2" charset="0"/>
                <a:ea typeface="RobotoMono Nerd Font" pitchFamily="2" charset="0"/>
              </a:rPr>
              <a:t>mplot3d </a:t>
            </a:r>
            <a:r>
              <a:rPr lang="en-US" sz="1100" b="1">
                <a:solidFill>
                  <a:srgbClr val="7F0055"/>
                </a:solidFill>
                <a:effectLst/>
                <a:latin typeface="RobotoMono Nerd Font" pitchFamily="2" charset="0"/>
                <a:ea typeface="RobotoMono Nerd Font" pitchFamily="2" charset="0"/>
              </a:rPr>
              <a:t>import </a:t>
            </a:r>
            <a:r>
              <a:rPr lang="en-US" sz="1100">
                <a:latin typeface="RobotoMono Nerd Font" pitchFamily="2" charset="0"/>
                <a:ea typeface="RobotoMono Nerd Font" pitchFamily="2" charset="0"/>
              </a:rPr>
              <a:t>Axes3D</a:t>
            </a:r>
          </a:p>
        </p:txBody>
      </p:sp>
      <p:sp>
        <p:nvSpPr>
          <p:cNvPr id="5" name="Right Brace 4">
            <a:extLst>
              <a:ext uri="{FF2B5EF4-FFF2-40B4-BE49-F238E27FC236}">
                <a16:creationId xmlns:a16="http://schemas.microsoft.com/office/drawing/2014/main" id="{5A23381C-10BE-B046-9898-B933635F43CD}"/>
              </a:ext>
            </a:extLst>
          </p:cNvPr>
          <p:cNvSpPr/>
          <p:nvPr/>
        </p:nvSpPr>
        <p:spPr>
          <a:xfrm>
            <a:off x="3622204" y="94390"/>
            <a:ext cx="176981" cy="466049"/>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20E80A0C-23CD-F342-A26D-448716B78485}"/>
              </a:ext>
            </a:extLst>
          </p:cNvPr>
          <p:cNvSpPr txBox="1"/>
          <p:nvPr/>
        </p:nvSpPr>
        <p:spPr>
          <a:xfrm>
            <a:off x="3735406" y="196609"/>
            <a:ext cx="1305165" cy="261610"/>
          </a:xfrm>
          <a:prstGeom prst="rect">
            <a:avLst/>
          </a:prstGeom>
          <a:noFill/>
        </p:spPr>
        <p:txBody>
          <a:bodyPr wrap="none" rtlCol="0">
            <a:spAutoFit/>
          </a:bodyPr>
          <a:lstStyle/>
          <a:p>
            <a:r>
              <a:rPr lang="en-US" sz="1100">
                <a:solidFill>
                  <a:schemeClr val="bg1">
                    <a:lumMod val="65000"/>
                  </a:schemeClr>
                </a:solidFill>
              </a:rPr>
              <a:t>Thêm vào đầu file</a:t>
            </a:r>
          </a:p>
        </p:txBody>
      </p:sp>
      <p:sp>
        <p:nvSpPr>
          <p:cNvPr id="7" name="TextBox 6">
            <a:extLst>
              <a:ext uri="{FF2B5EF4-FFF2-40B4-BE49-F238E27FC236}">
                <a16:creationId xmlns:a16="http://schemas.microsoft.com/office/drawing/2014/main" id="{C40BA94A-DDAD-CF49-BC8F-372CA56844CC}"/>
              </a:ext>
            </a:extLst>
          </p:cNvPr>
          <p:cNvSpPr txBox="1"/>
          <p:nvPr/>
        </p:nvSpPr>
        <p:spPr>
          <a:xfrm>
            <a:off x="1244517" y="1033311"/>
            <a:ext cx="1766830" cy="261610"/>
          </a:xfrm>
          <a:prstGeom prst="rect">
            <a:avLst/>
          </a:prstGeom>
          <a:noFill/>
        </p:spPr>
        <p:txBody>
          <a:bodyPr wrap="none" rtlCol="0">
            <a:spAutoFit/>
          </a:bodyPr>
          <a:lstStyle/>
          <a:p>
            <a:r>
              <a:rPr lang="en-US" sz="1100">
                <a:solidFill>
                  <a:schemeClr val="bg1">
                    <a:lumMod val="65000"/>
                  </a:schemeClr>
                </a:solidFill>
              </a:rPr>
              <a:t>Thêm vào cuối hàm main</a:t>
            </a:r>
          </a:p>
        </p:txBody>
      </p:sp>
      <p:sp>
        <p:nvSpPr>
          <p:cNvPr id="8" name="Down Arrow 7">
            <a:extLst>
              <a:ext uri="{FF2B5EF4-FFF2-40B4-BE49-F238E27FC236}">
                <a16:creationId xmlns:a16="http://schemas.microsoft.com/office/drawing/2014/main" id="{56F14873-5C4D-C44D-A18A-03996F8DBFED}"/>
              </a:ext>
            </a:extLst>
          </p:cNvPr>
          <p:cNvSpPr/>
          <p:nvPr/>
        </p:nvSpPr>
        <p:spPr>
          <a:xfrm>
            <a:off x="2057400" y="1294921"/>
            <a:ext cx="141065" cy="26373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66605-E6D5-164A-8131-4CC7566D08B4}"/>
              </a:ext>
            </a:extLst>
          </p:cNvPr>
          <p:cNvSpPr txBox="1"/>
          <p:nvPr/>
        </p:nvSpPr>
        <p:spPr>
          <a:xfrm>
            <a:off x="5597611" y="903567"/>
            <a:ext cx="3116559" cy="523220"/>
          </a:xfrm>
          <a:prstGeom prst="rect">
            <a:avLst/>
          </a:prstGeom>
          <a:noFill/>
        </p:spPr>
        <p:txBody>
          <a:bodyPr wrap="none" rtlCol="0">
            <a:spAutoFit/>
          </a:bodyPr>
          <a:lstStyle/>
          <a:p>
            <a:r>
              <a:rPr lang="en-US"/>
              <a:t>Thử vẽ biểu đồ đầu ra y với đầu vào </a:t>
            </a:r>
            <a:br>
              <a:rPr lang="en-US"/>
            </a:br>
            <a:r>
              <a:rPr lang="en-US"/>
              <a:t>x1, x2 bất kỳ trong dải [0...1]</a:t>
            </a:r>
          </a:p>
        </p:txBody>
      </p:sp>
    </p:spTree>
    <p:extLst>
      <p:ext uri="{BB962C8B-B14F-4D97-AF65-F5344CB8AC3E}">
        <p14:creationId xmlns:p14="http://schemas.microsoft.com/office/powerpoint/2010/main" val="490285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4E09-C0A7-2D4E-96D0-8DA79B7E5860}"/>
              </a:ext>
            </a:extLst>
          </p:cNvPr>
          <p:cNvSpPr>
            <a:spLocks noGrp="1"/>
          </p:cNvSpPr>
          <p:nvPr>
            <p:ph type="title"/>
          </p:nvPr>
        </p:nvSpPr>
        <p:spPr/>
        <p:txBody>
          <a:bodyPr/>
          <a:lstStyle/>
          <a:p>
            <a:r>
              <a:rPr lang="en-US"/>
              <a:t>Huấn luyện hàm OR</a:t>
            </a:r>
          </a:p>
        </p:txBody>
      </p:sp>
      <p:pic>
        <p:nvPicPr>
          <p:cNvPr id="4" name="Picture 3">
            <a:extLst>
              <a:ext uri="{FF2B5EF4-FFF2-40B4-BE49-F238E27FC236}">
                <a16:creationId xmlns:a16="http://schemas.microsoft.com/office/drawing/2014/main" id="{87565775-92A6-2942-A7AF-2A952D8B6DB9}"/>
              </a:ext>
            </a:extLst>
          </p:cNvPr>
          <p:cNvPicPr>
            <a:picLocks noChangeAspect="1"/>
          </p:cNvPicPr>
          <p:nvPr/>
        </p:nvPicPr>
        <p:blipFill>
          <a:blip r:embed="rId2"/>
          <a:stretch>
            <a:fillRect/>
          </a:stretch>
        </p:blipFill>
        <p:spPr>
          <a:xfrm>
            <a:off x="6163237" y="2251678"/>
            <a:ext cx="3052987" cy="2851322"/>
          </a:xfrm>
          <a:prstGeom prst="rect">
            <a:avLst/>
          </a:prstGeom>
        </p:spPr>
      </p:pic>
      <p:sp>
        <p:nvSpPr>
          <p:cNvPr id="6" name="Rectangle 5">
            <a:extLst>
              <a:ext uri="{FF2B5EF4-FFF2-40B4-BE49-F238E27FC236}">
                <a16:creationId xmlns:a16="http://schemas.microsoft.com/office/drawing/2014/main" id="{E51EA891-D6D4-F746-AE93-29425E1D84C6}"/>
              </a:ext>
            </a:extLst>
          </p:cNvPr>
          <p:cNvSpPr/>
          <p:nvPr/>
        </p:nvSpPr>
        <p:spPr>
          <a:xfrm>
            <a:off x="302741" y="833218"/>
            <a:ext cx="4572000" cy="2031325"/>
          </a:xfrm>
          <a:prstGeom prst="rect">
            <a:avLst/>
          </a:prstGeom>
        </p:spPr>
        <p:txBody>
          <a:bodyPr>
            <a:spAutoFit/>
          </a:bodyPr>
          <a:lstStyle/>
          <a:p>
            <a:r>
              <a:rPr lang="en-US" b="1">
                <a:solidFill>
                  <a:srgbClr val="7F0055"/>
                </a:solidFill>
                <a:effectLst/>
                <a:latin typeface="RobotoMono Nerd Font" pitchFamily="2" charset="0"/>
                <a:ea typeface="RobotoMono Nerd Font" pitchFamily="2" charset="0"/>
              </a:rPr>
              <a:t>def </a:t>
            </a:r>
            <a:r>
              <a:rPr lang="en-US">
                <a:latin typeface="RobotoMono Nerd Font" pitchFamily="2" charset="0"/>
                <a:ea typeface="RobotoMono Nerd Font" pitchFamily="2" charset="0"/>
              </a:rPr>
              <a:t>main</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latin typeface="RobotoMono Nerd Font" pitchFamily="2" charset="0"/>
                <a:ea typeface="RobotoMono Nerd Font" pitchFamily="2" charset="0"/>
              </a:rPr>
              <a:t>X </a:t>
            </a:r>
            <a:r>
              <a:rPr lang="en-US">
                <a:solidFill>
                  <a:srgbClr val="333333"/>
                </a:solidFill>
                <a:effectLst/>
                <a:latin typeface="RobotoMono Nerd Font" pitchFamily="2" charset="0"/>
                <a:ea typeface="RobotoMono Nerd Font" pitchFamily="2" charset="0"/>
              </a:rPr>
              <a:t>= </a:t>
            </a:r>
            <a:r>
              <a:rPr lang="en-US">
                <a:latin typeface="RobotoMono Nerd Font" pitchFamily="2" charset="0"/>
                <a:ea typeface="RobotoMono Nerd Font" pitchFamily="2" charset="0"/>
              </a:rPr>
              <a:t>np</a:t>
            </a:r>
            <a:r>
              <a:rPr lang="en-US">
                <a:solidFill>
                  <a:srgbClr val="333333"/>
                </a:solidFill>
                <a:effectLst/>
                <a:latin typeface="RobotoMono Nerd Font" pitchFamily="2" charset="0"/>
                <a:ea typeface="RobotoMono Nerd Font" pitchFamily="2" charset="0"/>
              </a:rPr>
              <a:t>.</a:t>
            </a:r>
            <a:r>
              <a:rPr lang="en-US">
                <a:solidFill>
                  <a:srgbClr val="170591"/>
                </a:solidFill>
                <a:effectLst/>
                <a:latin typeface="RobotoMono Nerd Font" pitchFamily="2" charset="0"/>
                <a:ea typeface="RobotoMono Nerd Font" pitchFamily="2" charset="0"/>
              </a:rPr>
              <a:t>array</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0</a:t>
            </a:r>
            <a:r>
              <a:rPr lang="en-US">
                <a:solidFill>
                  <a:srgbClr val="333333"/>
                </a:solidFill>
                <a:effectLst/>
                <a:latin typeface="RobotoMono Nerd Font" pitchFamily="2" charset="0"/>
                <a:ea typeface="RobotoMono Nerd Font" pitchFamily="2" charset="0"/>
              </a:rPr>
              <a:t>, </a:t>
            </a:r>
            <a:r>
              <a:rPr lang="en-US" b="1">
                <a:solidFill>
                  <a:srgbClr val="333333"/>
                </a:solidFill>
                <a:effectLst/>
                <a:latin typeface="RobotoMono Nerd Font" pitchFamily="2" charset="0"/>
                <a:ea typeface="RobotoMono Nerd Font" pitchFamily="2" charset="0"/>
              </a:rPr>
              <a:t>0</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0</a:t>
            </a:r>
            <a:r>
              <a:rPr lang="en-US">
                <a:solidFill>
                  <a:srgbClr val="333333"/>
                </a:solidFill>
                <a:effectLst/>
                <a:latin typeface="RobotoMono Nerd Font" pitchFamily="2" charset="0"/>
                <a:ea typeface="RobotoMono Nerd Font" pitchFamily="2" charset="0"/>
              </a:rPr>
              <a:t>, </a:t>
            </a:r>
            <a:r>
              <a:rPr lang="en-US" b="1">
                <a:solidFill>
                  <a:srgbClr val="333333"/>
                </a:solidFill>
                <a:effectLst/>
                <a:latin typeface="RobotoMono Nerd Font" pitchFamily="2" charset="0"/>
                <a:ea typeface="RobotoMono Nerd Font" pitchFamily="2" charset="0"/>
              </a:rPr>
              <a:t>1</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a:t>
            </a:r>
            <a:r>
              <a:rPr lang="en-US">
                <a:solidFill>
                  <a:srgbClr val="333333"/>
                </a:solidFill>
                <a:effectLst/>
                <a:latin typeface="RobotoMono Nerd Font" pitchFamily="2" charset="0"/>
                <a:ea typeface="RobotoMono Nerd Font" pitchFamily="2" charset="0"/>
              </a:rPr>
              <a:t>, </a:t>
            </a:r>
            <a:r>
              <a:rPr lang="en-US" b="1">
                <a:solidFill>
                  <a:srgbClr val="333333"/>
                </a:solidFill>
                <a:effectLst/>
                <a:latin typeface="RobotoMono Nerd Font" pitchFamily="2" charset="0"/>
                <a:ea typeface="RobotoMono Nerd Font" pitchFamily="2" charset="0"/>
              </a:rPr>
              <a:t>0</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a:t>
            </a:r>
            <a:r>
              <a:rPr lang="en-US">
                <a:solidFill>
                  <a:srgbClr val="333333"/>
                </a:solidFill>
                <a:effectLst/>
                <a:latin typeface="RobotoMono Nerd Font" pitchFamily="2" charset="0"/>
                <a:ea typeface="RobotoMono Nerd Font" pitchFamily="2" charset="0"/>
              </a:rPr>
              <a:t>, </a:t>
            </a:r>
            <a:r>
              <a:rPr lang="en-US" b="1">
                <a:solidFill>
                  <a:srgbClr val="333333"/>
                </a:solidFill>
                <a:effectLst/>
                <a:latin typeface="RobotoMono Nerd Font" pitchFamily="2" charset="0"/>
                <a:ea typeface="RobotoMono Nerd Font" pitchFamily="2" charset="0"/>
              </a:rPr>
              <a:t>1</a:t>
            </a:r>
            <a:r>
              <a:rPr lang="en-US">
                <a:solidFill>
                  <a:srgbClr val="000066"/>
                </a:solidFill>
                <a:effectLst/>
                <a:latin typeface="RobotoMono Nerd Font" pitchFamily="2" charset="0"/>
                <a:ea typeface="RobotoMono Nerd Font" pitchFamily="2" charset="0"/>
              </a:rPr>
              <a:t>]])</a:t>
            </a:r>
            <a:br>
              <a:rPr lang="en-US">
                <a:solidFill>
                  <a:srgbClr val="000066"/>
                </a:solidFill>
                <a:effectLst/>
                <a:latin typeface="RobotoMono Nerd Font" pitchFamily="2" charset="0"/>
                <a:ea typeface="RobotoMono Nerd Font" pitchFamily="2" charset="0"/>
              </a:rPr>
            </a:br>
            <a:r>
              <a:rPr lang="en-US">
                <a:solidFill>
                  <a:srgbClr val="000066"/>
                </a:solidFill>
                <a:effectLst/>
                <a:latin typeface="RobotoMono Nerd Font" pitchFamily="2" charset="0"/>
                <a:ea typeface="RobotoMono Nerd Font" pitchFamily="2" charset="0"/>
              </a:rPr>
              <a:t>    </a:t>
            </a:r>
            <a:r>
              <a:rPr lang="en-US">
                <a:latin typeface="RobotoMono Nerd Font" pitchFamily="2" charset="0"/>
                <a:ea typeface="RobotoMono Nerd Font" pitchFamily="2" charset="0"/>
              </a:rPr>
              <a:t>Y </a:t>
            </a:r>
            <a:r>
              <a:rPr lang="en-US">
                <a:solidFill>
                  <a:srgbClr val="333333"/>
                </a:solidFill>
                <a:effectLst/>
                <a:latin typeface="RobotoMono Nerd Font" pitchFamily="2" charset="0"/>
                <a:ea typeface="RobotoMono Nerd Font" pitchFamily="2" charset="0"/>
              </a:rPr>
              <a:t>= </a:t>
            </a:r>
            <a:r>
              <a:rPr lang="en-US">
                <a:latin typeface="RobotoMono Nerd Font" pitchFamily="2" charset="0"/>
                <a:ea typeface="RobotoMono Nerd Font" pitchFamily="2" charset="0"/>
              </a:rPr>
              <a:t>np</a:t>
            </a:r>
            <a:r>
              <a:rPr lang="en-US">
                <a:solidFill>
                  <a:srgbClr val="333333"/>
                </a:solidFill>
                <a:effectLst/>
                <a:latin typeface="RobotoMono Nerd Font" pitchFamily="2" charset="0"/>
                <a:ea typeface="RobotoMono Nerd Font" pitchFamily="2" charset="0"/>
              </a:rPr>
              <a:t>.</a:t>
            </a:r>
            <a:r>
              <a:rPr lang="en-US">
                <a:solidFill>
                  <a:srgbClr val="170591"/>
                </a:solidFill>
                <a:effectLst/>
                <a:latin typeface="RobotoMono Nerd Font" pitchFamily="2" charset="0"/>
                <a:ea typeface="RobotoMono Nerd Font" pitchFamily="2" charset="0"/>
              </a:rPr>
              <a:t>array</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0</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a:t>
            </a:r>
            <a:r>
              <a:rPr lang="en-US">
                <a:solidFill>
                  <a:srgbClr val="000066"/>
                </a:solidFill>
                <a:effectLst/>
                <a:latin typeface="RobotoMono Nerd Font" pitchFamily="2" charset="0"/>
                <a:ea typeface="RobotoMono Nerd Font" pitchFamily="2" charset="0"/>
              </a:rPr>
              <a:t>]</a:t>
            </a:r>
            <a:r>
              <a:rPr lang="en-US">
                <a:solidFill>
                  <a:srgbClr val="333333"/>
                </a:solidFill>
                <a:effectLst/>
                <a:latin typeface="RobotoMono Nerd Font" pitchFamily="2" charset="0"/>
                <a:ea typeface="RobotoMono Nerd Font" pitchFamily="2" charset="0"/>
              </a:rPr>
              <a:t>,</a:t>
            </a:r>
            <a:br>
              <a:rPr lang="en-US">
                <a:solidFill>
                  <a:srgbClr val="333333"/>
                </a:solidFill>
                <a:effectLst/>
                <a:latin typeface="RobotoMono Nerd Font" pitchFamily="2" charset="0"/>
                <a:ea typeface="RobotoMono Nerd Font" pitchFamily="2" charset="0"/>
              </a:rPr>
            </a:br>
            <a:r>
              <a:rPr lang="en-US">
                <a:solidFill>
                  <a:srgbClr val="333333"/>
                </a:solidFill>
                <a:effectLst/>
                <a:latin typeface="RobotoMono Nerd Font" pitchFamily="2" charset="0"/>
                <a:ea typeface="RobotoMono Nerd Font" pitchFamily="2" charset="0"/>
              </a:rPr>
              <a:t>                  </a:t>
            </a:r>
            <a:r>
              <a:rPr lang="en-US">
                <a:solidFill>
                  <a:srgbClr val="000066"/>
                </a:solidFill>
                <a:effectLst/>
                <a:latin typeface="RobotoMono Nerd Font" pitchFamily="2" charset="0"/>
                <a:ea typeface="RobotoMono Nerd Font" pitchFamily="2" charset="0"/>
              </a:rPr>
              <a:t>[</a:t>
            </a:r>
            <a:r>
              <a:rPr lang="en-US" b="1">
                <a:solidFill>
                  <a:srgbClr val="333333"/>
                </a:solidFill>
                <a:effectLst/>
                <a:latin typeface="RobotoMono Nerd Font" pitchFamily="2" charset="0"/>
                <a:ea typeface="RobotoMono Nerd Font" pitchFamily="2" charset="0"/>
              </a:rPr>
              <a:t>1</a:t>
            </a:r>
            <a:r>
              <a:rPr lang="en-US">
                <a:solidFill>
                  <a:srgbClr val="000066"/>
                </a:solidFill>
                <a:effectLst/>
                <a:latin typeface="RobotoMono Nerd Font" pitchFamily="2" charset="0"/>
                <a:ea typeface="RobotoMono Nerd Font" pitchFamily="2" charset="0"/>
              </a:rPr>
              <a:t>]])</a:t>
            </a:r>
            <a:endParaRPr lang="en-US">
              <a:latin typeface="RobotoMono Nerd Font" pitchFamily="2" charset="0"/>
              <a:ea typeface="RobotoMono Nerd Font" pitchFamily="2" charset="0"/>
            </a:endParaRP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D61C82FF-0006-434C-82EB-AE413E3DEE0F}"/>
                  </a:ext>
                </a:extLst>
              </p:cNvPr>
              <p:cNvGraphicFramePr>
                <a:graphicFrameLocks noGrp="1"/>
              </p:cNvGraphicFramePr>
              <p:nvPr>
                <p:extLst>
                  <p:ext uri="{D42A27DB-BD31-4B8C-83A1-F6EECF244321}">
                    <p14:modId xmlns:p14="http://schemas.microsoft.com/office/powerpoint/2010/main" val="1552641154"/>
                  </p:ext>
                </p:extLst>
              </p:nvPr>
            </p:nvGraphicFramePr>
            <p:xfrm>
              <a:off x="1429315" y="3012662"/>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Choice>
        <mc:Fallback>
          <p:graphicFrame>
            <p:nvGraphicFramePr>
              <p:cNvPr id="7" name="Table 6">
                <a:extLst>
                  <a:ext uri="{FF2B5EF4-FFF2-40B4-BE49-F238E27FC236}">
                    <a16:creationId xmlns:a16="http://schemas.microsoft.com/office/drawing/2014/main" id="{D61C82FF-0006-434C-82EB-AE413E3DEE0F}"/>
                  </a:ext>
                </a:extLst>
              </p:cNvPr>
              <p:cNvGraphicFramePr>
                <a:graphicFrameLocks noGrp="1"/>
              </p:cNvGraphicFramePr>
              <p:nvPr>
                <p:extLst>
                  <p:ext uri="{D42A27DB-BD31-4B8C-83A1-F6EECF244321}">
                    <p14:modId xmlns:p14="http://schemas.microsoft.com/office/powerpoint/2010/main" val="1552641154"/>
                  </p:ext>
                </p:extLst>
              </p:nvPr>
            </p:nvGraphicFramePr>
            <p:xfrm>
              <a:off x="1429315" y="3012662"/>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3"/>
                          <a:stretch>
                            <a:fillRect l="-1515" t="-3030" r="-203030" b="-360606"/>
                          </a:stretch>
                        </a:blipFill>
                      </a:tcPr>
                    </a:tc>
                    <a:tc>
                      <a:txBody>
                        <a:bodyPr/>
                        <a:lstStyle/>
                        <a:p>
                          <a:endParaRPr lang="en-US"/>
                        </a:p>
                      </a:txBody>
                      <a:tcPr anchor="ctr">
                        <a:blipFill>
                          <a:blip r:embed="rId3"/>
                          <a:stretch>
                            <a:fillRect l="-101515" t="-3030" r="-103030"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22158817"/>
                      </a:ext>
                    </a:extLst>
                  </a:tr>
                </a:tbl>
              </a:graphicData>
            </a:graphic>
          </p:graphicFrame>
        </mc:Fallback>
      </mc:AlternateContent>
    </p:spTree>
    <p:extLst>
      <p:ext uri="{BB962C8B-B14F-4D97-AF65-F5344CB8AC3E}">
        <p14:creationId xmlns:p14="http://schemas.microsoft.com/office/powerpoint/2010/main" val="136797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5B51-DCEF-6C4B-B30A-7208113FF263}"/>
              </a:ext>
            </a:extLst>
          </p:cNvPr>
          <p:cNvSpPr>
            <a:spLocks noGrp="1"/>
          </p:cNvSpPr>
          <p:nvPr>
            <p:ph type="title"/>
          </p:nvPr>
        </p:nvSpPr>
        <p:spPr/>
        <p:txBody>
          <a:bodyPr/>
          <a:lstStyle/>
          <a:p>
            <a:r>
              <a:rPr lang="en-US"/>
              <a:t>Huấn luyện hàm XOR nhưng failed!</a:t>
            </a:r>
          </a:p>
        </p:txBody>
      </p:sp>
      <p:pic>
        <p:nvPicPr>
          <p:cNvPr id="4" name="Picture 3">
            <a:extLst>
              <a:ext uri="{FF2B5EF4-FFF2-40B4-BE49-F238E27FC236}">
                <a16:creationId xmlns:a16="http://schemas.microsoft.com/office/drawing/2014/main" id="{416DE707-EFE6-5B41-A187-B821389A9AF2}"/>
              </a:ext>
            </a:extLst>
          </p:cNvPr>
          <p:cNvPicPr>
            <a:picLocks noChangeAspect="1"/>
          </p:cNvPicPr>
          <p:nvPr/>
        </p:nvPicPr>
        <p:blipFill>
          <a:blip r:embed="rId2"/>
          <a:stretch>
            <a:fillRect/>
          </a:stretch>
        </p:blipFill>
        <p:spPr>
          <a:xfrm>
            <a:off x="5836512" y="2261286"/>
            <a:ext cx="3240391" cy="2746289"/>
          </a:xfrm>
          <a:prstGeom prst="rect">
            <a:avLst/>
          </a:prstGeom>
        </p:spPr>
      </p:pic>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2F3A1A5F-5790-C849-8386-4DEFAB0EFD92}"/>
                  </a:ext>
                </a:extLst>
              </p:cNvPr>
              <p:cNvGraphicFramePr>
                <a:graphicFrameLocks noGrp="1"/>
              </p:cNvGraphicFramePr>
              <p:nvPr>
                <p:extLst>
                  <p:ext uri="{D42A27DB-BD31-4B8C-83A1-F6EECF244321}">
                    <p14:modId xmlns:p14="http://schemas.microsoft.com/office/powerpoint/2010/main" val="1319805719"/>
                  </p:ext>
                </p:extLst>
              </p:nvPr>
            </p:nvGraphicFramePr>
            <p:xfrm>
              <a:off x="559323" y="2111208"/>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oMath>
                            </m:oMathPara>
                          </a14:m>
                          <a:endParaRPr lang="en-US" sz="105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𝟐</m:t>
                                    </m:r>
                                  </m:sub>
                                </m:sSub>
                              </m:oMath>
                            </m:oMathPara>
                          </a14:m>
                          <a:endParaRPr lang="en-US" sz="1050"/>
                        </a:p>
                      </a:txBody>
                      <a:tcPr anchor="ct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22158817"/>
                      </a:ext>
                    </a:extLst>
                  </a:tr>
                </a:tbl>
              </a:graphicData>
            </a:graphic>
          </p:graphicFrame>
        </mc:Choice>
        <mc:Fallback>
          <p:graphicFrame>
            <p:nvGraphicFramePr>
              <p:cNvPr id="5" name="Table 4">
                <a:extLst>
                  <a:ext uri="{FF2B5EF4-FFF2-40B4-BE49-F238E27FC236}">
                    <a16:creationId xmlns:a16="http://schemas.microsoft.com/office/drawing/2014/main" id="{2F3A1A5F-5790-C849-8386-4DEFAB0EFD92}"/>
                  </a:ext>
                </a:extLst>
              </p:cNvPr>
              <p:cNvGraphicFramePr>
                <a:graphicFrameLocks noGrp="1"/>
              </p:cNvGraphicFramePr>
              <p:nvPr>
                <p:extLst>
                  <p:ext uri="{D42A27DB-BD31-4B8C-83A1-F6EECF244321}">
                    <p14:modId xmlns:p14="http://schemas.microsoft.com/office/powerpoint/2010/main" val="1319805719"/>
                  </p:ext>
                </p:extLst>
              </p:nvPr>
            </p:nvGraphicFramePr>
            <p:xfrm>
              <a:off x="559323" y="2111208"/>
              <a:ext cx="2503092" cy="1872501"/>
            </p:xfrm>
            <a:graphic>
              <a:graphicData uri="http://schemas.openxmlformats.org/drawingml/2006/table">
                <a:tbl>
                  <a:tblPr firstRow="1" bandRow="1">
                    <a:tableStyleId>{073A0DAA-6AF3-43AB-8588-CEC1D06C72B9}</a:tableStyleId>
                  </a:tblPr>
                  <a:tblGrid>
                    <a:gridCol w="834364">
                      <a:extLst>
                        <a:ext uri="{9D8B030D-6E8A-4147-A177-3AD203B41FA5}">
                          <a16:colId xmlns:a16="http://schemas.microsoft.com/office/drawing/2014/main" val="1845516643"/>
                        </a:ext>
                      </a:extLst>
                    </a:gridCol>
                    <a:gridCol w="834364">
                      <a:extLst>
                        <a:ext uri="{9D8B030D-6E8A-4147-A177-3AD203B41FA5}">
                          <a16:colId xmlns:a16="http://schemas.microsoft.com/office/drawing/2014/main" val="838086342"/>
                        </a:ext>
                      </a:extLst>
                    </a:gridCol>
                    <a:gridCol w="834364">
                      <a:extLst>
                        <a:ext uri="{9D8B030D-6E8A-4147-A177-3AD203B41FA5}">
                          <a16:colId xmlns:a16="http://schemas.microsoft.com/office/drawing/2014/main" val="3803183830"/>
                        </a:ext>
                      </a:extLst>
                    </a:gridCol>
                  </a:tblGrid>
                  <a:tr h="413409">
                    <a:tc>
                      <a:txBody>
                        <a:bodyPr/>
                        <a:lstStyle/>
                        <a:p>
                          <a:endParaRPr lang="en-US"/>
                        </a:p>
                      </a:txBody>
                      <a:tcPr anchor="ctr">
                        <a:blipFill>
                          <a:blip r:embed="rId3"/>
                          <a:stretch>
                            <a:fillRect l="-1515" t="-3030" r="-201515" b="-360606"/>
                          </a:stretch>
                        </a:blipFill>
                      </a:tcPr>
                    </a:tc>
                    <a:tc>
                      <a:txBody>
                        <a:bodyPr/>
                        <a:lstStyle/>
                        <a:p>
                          <a:endParaRPr lang="en-US"/>
                        </a:p>
                      </a:txBody>
                      <a:tcPr anchor="ctr">
                        <a:blipFill>
                          <a:blip r:embed="rId3"/>
                          <a:stretch>
                            <a:fillRect l="-101515" t="-3030" r="-101515" b="-360606"/>
                          </a:stretch>
                        </a:blipFill>
                      </a:tcPr>
                    </a:tc>
                    <a:tc>
                      <a:txBody>
                        <a:bodyPr/>
                        <a:lstStyle/>
                        <a:p>
                          <a:pPr algn="ctr"/>
                          <a:r>
                            <a:rPr lang="en-US" sz="1050"/>
                            <a:t>Y Output</a:t>
                          </a:r>
                        </a:p>
                      </a:txBody>
                      <a:tcPr anchor="ctr"/>
                    </a:tc>
                    <a:extLst>
                      <a:ext uri="{0D108BD9-81ED-4DB2-BD59-A6C34878D82A}">
                        <a16:rowId xmlns:a16="http://schemas.microsoft.com/office/drawing/2014/main" val="2130132813"/>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4013386647"/>
                      </a:ext>
                    </a:extLst>
                  </a:tr>
                  <a:tr h="364773">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2255834151"/>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tc>
                      <a:txBody>
                        <a:bodyPr/>
                        <a:lstStyle/>
                        <a:p>
                          <a:pPr algn="ctr"/>
                          <a:r>
                            <a:rPr lang="en-US" sz="1600">
                              <a:solidFill>
                                <a:schemeClr val="bg2"/>
                              </a:solidFill>
                            </a:rPr>
                            <a:t>1</a:t>
                          </a:r>
                        </a:p>
                      </a:txBody>
                      <a:tcPr/>
                    </a:tc>
                    <a:extLst>
                      <a:ext uri="{0D108BD9-81ED-4DB2-BD59-A6C34878D82A}">
                        <a16:rowId xmlns:a16="http://schemas.microsoft.com/office/drawing/2014/main" val="3415309717"/>
                      </a:ext>
                    </a:extLst>
                  </a:tr>
                  <a:tr h="364773">
                    <a:tc>
                      <a:txBody>
                        <a:bodyPr/>
                        <a:lstStyle/>
                        <a:p>
                          <a:pPr algn="ctr"/>
                          <a:r>
                            <a:rPr lang="en-US" sz="1600">
                              <a:solidFill>
                                <a:schemeClr val="bg2"/>
                              </a:solidFill>
                            </a:rPr>
                            <a:t>1</a:t>
                          </a:r>
                        </a:p>
                      </a:txBody>
                      <a:tcPr/>
                    </a:tc>
                    <a:tc>
                      <a:txBody>
                        <a:bodyPr/>
                        <a:lstStyle/>
                        <a:p>
                          <a:pPr algn="ctr"/>
                          <a:r>
                            <a:rPr lang="en-US" sz="1600">
                              <a:solidFill>
                                <a:schemeClr val="bg2"/>
                              </a:solidFill>
                            </a:rPr>
                            <a:t>1</a:t>
                          </a:r>
                        </a:p>
                      </a:txBody>
                      <a:tcPr/>
                    </a:tc>
                    <a:tc>
                      <a:txBody>
                        <a:bodyPr/>
                        <a:lstStyle/>
                        <a:p>
                          <a:pPr algn="ctr"/>
                          <a:r>
                            <a:rPr lang="en-US" sz="1600">
                              <a:solidFill>
                                <a:schemeClr val="bg2"/>
                              </a:solidFill>
                            </a:rPr>
                            <a:t>0</a:t>
                          </a:r>
                        </a:p>
                      </a:txBody>
                      <a:tcPr/>
                    </a:tc>
                    <a:extLst>
                      <a:ext uri="{0D108BD9-81ED-4DB2-BD59-A6C34878D82A}">
                        <a16:rowId xmlns:a16="http://schemas.microsoft.com/office/drawing/2014/main" val="3422158817"/>
                      </a:ext>
                    </a:extLst>
                  </a:tr>
                </a:tbl>
              </a:graphicData>
            </a:graphic>
          </p:graphicFrame>
        </mc:Fallback>
      </mc:AlternateContent>
      <p:sp>
        <p:nvSpPr>
          <p:cNvPr id="6" name="Rectangle 5">
            <a:extLst>
              <a:ext uri="{FF2B5EF4-FFF2-40B4-BE49-F238E27FC236}">
                <a16:creationId xmlns:a16="http://schemas.microsoft.com/office/drawing/2014/main" id="{24FAB68B-9891-4244-9177-FF068E5C25A0}"/>
              </a:ext>
            </a:extLst>
          </p:cNvPr>
          <p:cNvSpPr/>
          <p:nvPr/>
        </p:nvSpPr>
        <p:spPr>
          <a:xfrm>
            <a:off x="3423852" y="2457298"/>
            <a:ext cx="1025611" cy="1569660"/>
          </a:xfrm>
          <a:prstGeom prst="rect">
            <a:avLst/>
          </a:prstGeom>
        </p:spPr>
        <p:txBody>
          <a:bodyPr wrap="square">
            <a:spAutoFit/>
          </a:bodyPr>
          <a:lstStyle/>
          <a:p>
            <a:r>
              <a:rPr lang="en-US" sz="2400"/>
              <a:t>[[0.5]</a:t>
            </a:r>
          </a:p>
          <a:p>
            <a:r>
              <a:rPr lang="en-US" sz="2400"/>
              <a:t> [0.5]</a:t>
            </a:r>
          </a:p>
          <a:p>
            <a:r>
              <a:rPr lang="en-US" sz="2400"/>
              <a:t> [0.5]</a:t>
            </a:r>
          </a:p>
          <a:p>
            <a:r>
              <a:rPr lang="en-US" sz="2400"/>
              <a:t> [0.5]]</a:t>
            </a:r>
          </a:p>
        </p:txBody>
      </p:sp>
      <p:sp>
        <p:nvSpPr>
          <p:cNvPr id="7" name="TextBox 6">
            <a:extLst>
              <a:ext uri="{FF2B5EF4-FFF2-40B4-BE49-F238E27FC236}">
                <a16:creationId xmlns:a16="http://schemas.microsoft.com/office/drawing/2014/main" id="{FF5835B1-D794-A542-8C30-181359D42784}"/>
              </a:ext>
            </a:extLst>
          </p:cNvPr>
          <p:cNvSpPr txBox="1"/>
          <p:nvPr/>
        </p:nvSpPr>
        <p:spPr>
          <a:xfrm>
            <a:off x="2273643" y="1748481"/>
            <a:ext cx="832279" cy="307777"/>
          </a:xfrm>
          <a:prstGeom prst="rect">
            <a:avLst/>
          </a:prstGeom>
          <a:noFill/>
        </p:spPr>
        <p:txBody>
          <a:bodyPr wrap="none" rtlCol="0">
            <a:spAutoFit/>
          </a:bodyPr>
          <a:lstStyle/>
          <a:p>
            <a:r>
              <a:rPr lang="en-US"/>
              <a:t>Kỳ vọng</a:t>
            </a:r>
          </a:p>
        </p:txBody>
      </p:sp>
      <p:sp>
        <p:nvSpPr>
          <p:cNvPr id="8" name="TextBox 7">
            <a:extLst>
              <a:ext uri="{FF2B5EF4-FFF2-40B4-BE49-F238E27FC236}">
                <a16:creationId xmlns:a16="http://schemas.microsoft.com/office/drawing/2014/main" id="{1EDC3627-2AD1-BF49-869F-FC11E128DA29}"/>
              </a:ext>
            </a:extLst>
          </p:cNvPr>
          <p:cNvSpPr txBox="1"/>
          <p:nvPr/>
        </p:nvSpPr>
        <p:spPr>
          <a:xfrm>
            <a:off x="3423852" y="1748481"/>
            <a:ext cx="1487908" cy="307777"/>
          </a:xfrm>
          <a:prstGeom prst="rect">
            <a:avLst/>
          </a:prstGeom>
          <a:noFill/>
        </p:spPr>
        <p:txBody>
          <a:bodyPr wrap="none" rtlCol="0">
            <a:spAutoFit/>
          </a:bodyPr>
          <a:lstStyle/>
          <a:p>
            <a:r>
              <a:rPr lang="en-US"/>
              <a:t>Thực tế rất khác</a:t>
            </a:r>
          </a:p>
        </p:txBody>
      </p:sp>
    </p:spTree>
    <p:extLst>
      <p:ext uri="{BB962C8B-B14F-4D97-AF65-F5344CB8AC3E}">
        <p14:creationId xmlns:p14="http://schemas.microsoft.com/office/powerpoint/2010/main" val="590315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B6F2-2F5F-0A4D-AD35-4854E4ECF130}"/>
              </a:ext>
            </a:extLst>
          </p:cNvPr>
          <p:cNvSpPr>
            <a:spLocks noGrp="1"/>
          </p:cNvSpPr>
          <p:nvPr>
            <p:ph type="title"/>
          </p:nvPr>
        </p:nvSpPr>
        <p:spPr/>
        <p:txBody>
          <a:bodyPr/>
          <a:lstStyle/>
          <a:p>
            <a:r>
              <a:rPr lang="en-US"/>
              <a:t>Kết luận #1</a:t>
            </a:r>
          </a:p>
        </p:txBody>
      </p:sp>
      <p:sp>
        <p:nvSpPr>
          <p:cNvPr id="3" name="Text Placeholder 2">
            <a:extLst>
              <a:ext uri="{FF2B5EF4-FFF2-40B4-BE49-F238E27FC236}">
                <a16:creationId xmlns:a16="http://schemas.microsoft.com/office/drawing/2014/main" id="{06A1444A-D5B4-404E-B5D7-B06F25FD3DF1}"/>
              </a:ext>
            </a:extLst>
          </p:cNvPr>
          <p:cNvSpPr>
            <a:spLocks noGrp="1"/>
          </p:cNvSpPr>
          <p:nvPr>
            <p:ph type="body" idx="1"/>
          </p:nvPr>
        </p:nvSpPr>
        <p:spPr>
          <a:xfrm>
            <a:off x="235200" y="807393"/>
            <a:ext cx="8616000" cy="4105350"/>
          </a:xfrm>
        </p:spPr>
        <p:txBody>
          <a:bodyPr/>
          <a:lstStyle/>
          <a:p>
            <a:pPr marL="114300" indent="0">
              <a:buNone/>
            </a:pPr>
            <a:r>
              <a:rPr lang="en-US"/>
              <a:t>Dùng duy nhất một perceptron có thể mô phỏng logic AND, OR tốt nhưng thất bại với XOR. Ở bài sau khi bổ xung thêm hidden layers với nhiều perceptron không những xử lý XOR tốt mà còn huấn luyện với mẫu dữ liệu rất phức tạp </a:t>
            </a:r>
          </a:p>
        </p:txBody>
      </p:sp>
      <p:pic>
        <p:nvPicPr>
          <p:cNvPr id="4" name="Picture 3">
            <a:extLst>
              <a:ext uri="{FF2B5EF4-FFF2-40B4-BE49-F238E27FC236}">
                <a16:creationId xmlns:a16="http://schemas.microsoft.com/office/drawing/2014/main" id="{B00297EB-C5E7-D245-A93F-B2D2753E948A}"/>
              </a:ext>
            </a:extLst>
          </p:cNvPr>
          <p:cNvPicPr>
            <a:picLocks noChangeAspect="1"/>
          </p:cNvPicPr>
          <p:nvPr/>
        </p:nvPicPr>
        <p:blipFill>
          <a:blip r:embed="rId2"/>
          <a:stretch>
            <a:fillRect/>
          </a:stretch>
        </p:blipFill>
        <p:spPr>
          <a:xfrm>
            <a:off x="2119184" y="2465599"/>
            <a:ext cx="5134232" cy="1826904"/>
          </a:xfrm>
          <a:prstGeom prst="rect">
            <a:avLst/>
          </a:prstGeom>
        </p:spPr>
      </p:pic>
      <p:sp>
        <p:nvSpPr>
          <p:cNvPr id="5" name="TextBox 4">
            <a:extLst>
              <a:ext uri="{FF2B5EF4-FFF2-40B4-BE49-F238E27FC236}">
                <a16:creationId xmlns:a16="http://schemas.microsoft.com/office/drawing/2014/main" id="{76B5C3B5-EA24-E94B-8D63-9A4D647CC74B}"/>
              </a:ext>
            </a:extLst>
          </p:cNvPr>
          <p:cNvSpPr txBox="1"/>
          <p:nvPr/>
        </p:nvSpPr>
        <p:spPr>
          <a:xfrm>
            <a:off x="2981315" y="4292503"/>
            <a:ext cx="3272050" cy="253916"/>
          </a:xfrm>
          <a:prstGeom prst="rect">
            <a:avLst/>
          </a:prstGeom>
          <a:noFill/>
        </p:spPr>
        <p:txBody>
          <a:bodyPr wrap="none" rtlCol="0">
            <a:spAutoFit/>
          </a:bodyPr>
          <a:lstStyle/>
          <a:p>
            <a:r>
              <a:rPr lang="en-US" sz="1050">
                <a:solidFill>
                  <a:schemeClr val="bg1">
                    <a:lumMod val="65000"/>
                  </a:schemeClr>
                </a:solidFill>
              </a:rPr>
              <a:t>Ảnh lấy ở http://cs231n.github.io/neural-networks-1/</a:t>
            </a:r>
          </a:p>
        </p:txBody>
      </p:sp>
    </p:spTree>
    <p:extLst>
      <p:ext uri="{BB962C8B-B14F-4D97-AF65-F5344CB8AC3E}">
        <p14:creationId xmlns:p14="http://schemas.microsoft.com/office/powerpoint/2010/main" val="3938332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5890-9851-2D4F-A223-DD89DBC0E6B7}"/>
              </a:ext>
            </a:extLst>
          </p:cNvPr>
          <p:cNvSpPr>
            <a:spLocks noGrp="1"/>
          </p:cNvSpPr>
          <p:nvPr>
            <p:ph type="title"/>
          </p:nvPr>
        </p:nvSpPr>
        <p:spPr/>
        <p:txBody>
          <a:bodyPr/>
          <a:lstStyle/>
          <a:p>
            <a:r>
              <a:rPr lang="en-US"/>
              <a:t>Mô hình từ cấu trúc sinh học</a:t>
            </a:r>
            <a:br>
              <a:rPr lang="en-US"/>
            </a:br>
            <a:r>
              <a:rPr lang="en-US"/>
              <a:t>bộ não con người</a:t>
            </a:r>
          </a:p>
        </p:txBody>
      </p:sp>
    </p:spTree>
    <p:extLst>
      <p:ext uri="{BB962C8B-B14F-4D97-AF65-F5344CB8AC3E}">
        <p14:creationId xmlns:p14="http://schemas.microsoft.com/office/powerpoint/2010/main" val="4042238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3B2F-3FB0-224D-A57B-7CCD73A5AD1C}"/>
              </a:ext>
            </a:extLst>
          </p:cNvPr>
          <p:cNvSpPr>
            <a:spLocks noGrp="1"/>
          </p:cNvSpPr>
          <p:nvPr>
            <p:ph type="title"/>
          </p:nvPr>
        </p:nvSpPr>
        <p:spPr/>
        <p:txBody>
          <a:bodyPr/>
          <a:lstStyle/>
          <a:p>
            <a:r>
              <a:rPr lang="en-US"/>
              <a:t>Kết luận #2</a:t>
            </a:r>
          </a:p>
        </p:txBody>
      </p:sp>
      <p:sp>
        <p:nvSpPr>
          <p:cNvPr id="3" name="Text Placeholder 2">
            <a:extLst>
              <a:ext uri="{FF2B5EF4-FFF2-40B4-BE49-F238E27FC236}">
                <a16:creationId xmlns:a16="http://schemas.microsoft.com/office/drawing/2014/main" id="{0A544391-C227-5A41-82E1-145E02E6B9F3}"/>
              </a:ext>
            </a:extLst>
          </p:cNvPr>
          <p:cNvSpPr>
            <a:spLocks noGrp="1"/>
          </p:cNvSpPr>
          <p:nvPr>
            <p:ph type="body" idx="1"/>
          </p:nvPr>
        </p:nvSpPr>
        <p:spPr>
          <a:xfrm>
            <a:off x="235200" y="819750"/>
            <a:ext cx="8616000" cy="1114428"/>
          </a:xfrm>
        </p:spPr>
        <p:txBody>
          <a:bodyPr/>
          <a:lstStyle/>
          <a:p>
            <a:pPr marL="114300" indent="0">
              <a:buNone/>
            </a:pPr>
            <a:r>
              <a:rPr lang="en-US"/>
              <a:t>Từ mô hình tối giản duy nhất một perceptron, không có hidden layer,</a:t>
            </a:r>
          </a:p>
          <a:p>
            <a:pPr marL="114300" indent="0">
              <a:buNone/>
            </a:pPr>
            <a:r>
              <a:rPr lang="en-US"/>
              <a:t>chúng ta áp dung kỹ thuật backpropgation (lan truyền ngược) để điều chỉnh lại weight</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33A2F15-3A5B-1C4D-B3E4-68785B4E1C92}"/>
                  </a:ext>
                </a:extLst>
              </p:cNvPr>
              <p:cNvSpPr/>
              <p:nvPr/>
            </p:nvSpPr>
            <p:spPr>
              <a:xfrm>
                <a:off x="1430972" y="1934178"/>
                <a:ext cx="6315656" cy="10104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r>
                            <a:rPr lang="en-US" sz="2800" i="1">
                              <a:latin typeface="Cambria Math" panose="02040503050406030204" pitchFamily="18" charset="0"/>
                            </a:rPr>
                            <m:t>+1</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sup>
                      </m:sSup>
                      <m:r>
                        <a:rPr lang="en-US" sz="2800" i="1">
                          <a:latin typeface="Cambria Math" panose="02040503050406030204" pitchFamily="18" charset="0"/>
                        </a:rPr>
                        <m:t>−</m:t>
                      </m:r>
                      <m:r>
                        <a:rPr lang="en-US" sz="2800" i="1">
                          <a:latin typeface="Cambria Math" panose="02040503050406030204" pitchFamily="18" charset="0"/>
                        </a:rPr>
                        <m:t>𝑙𝑒𝑎𝑟𝑛𝑖𝑛𝑔</m:t>
                      </m:r>
                      <m:r>
                        <a:rPr lang="en-US" sz="2800" i="1">
                          <a:latin typeface="Cambria Math" panose="02040503050406030204" pitchFamily="18" charset="0"/>
                        </a:rPr>
                        <m:t>_</m:t>
                      </m:r>
                      <m:r>
                        <a:rPr lang="en-US" sz="2800" i="1">
                          <a:latin typeface="Cambria Math" panose="02040503050406030204" pitchFamily="18" charset="0"/>
                        </a:rPr>
                        <m:t>𝑟𝑎𝑡𝑒</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𝐸</m:t>
                          </m:r>
                          <m:r>
                            <a:rPr lang="en-US" sz="2800" i="1">
                              <a:latin typeface="Cambria Math" panose="02040503050406030204" pitchFamily="18" charset="0"/>
                              <a:ea typeface="Cambria Math" panose="02040503050406030204" pitchFamily="18" charset="0"/>
                            </a:rPr>
                            <m:t>(</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𝑋</m:t>
                              </m:r>
                            </m:e>
                          </m:acc>
                          <m:r>
                            <a:rPr lang="en-US" sz="2800" i="1">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𝑊</m:t>
                                  </m:r>
                                </m:e>
                              </m:acc>
                            </m:e>
                            <m:sup>
                              <m:r>
                                <a:rPr lang="en-US" sz="2800" i="1">
                                  <a:latin typeface="Cambria Math" panose="02040503050406030204" pitchFamily="18" charset="0"/>
                                </a:rPr>
                                <m:t>𝑡</m:t>
                              </m:r>
                            </m:sup>
                          </m:sSup>
                          <m:r>
                            <a:rPr lang="en-US" sz="2800" i="1">
                              <a:latin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𝑊</m:t>
                          </m:r>
                        </m:den>
                      </m:f>
                    </m:oMath>
                  </m:oMathPara>
                </a14:m>
                <a:endParaRPr lang="en-US" sz="2800"/>
              </a:p>
            </p:txBody>
          </p:sp>
        </mc:Choice>
        <mc:Fallback>
          <p:sp>
            <p:nvSpPr>
              <p:cNvPr id="4" name="Rectangle 3">
                <a:extLst>
                  <a:ext uri="{FF2B5EF4-FFF2-40B4-BE49-F238E27FC236}">
                    <a16:creationId xmlns:a16="http://schemas.microsoft.com/office/drawing/2014/main" id="{933A2F15-3A5B-1C4D-B3E4-68785B4E1C92}"/>
                  </a:ext>
                </a:extLst>
              </p:cNvPr>
              <p:cNvSpPr>
                <a:spLocks noRot="1" noChangeAspect="1" noMove="1" noResize="1" noEditPoints="1" noAdjustHandles="1" noChangeArrowheads="1" noChangeShapeType="1" noTextEdit="1"/>
              </p:cNvSpPr>
              <p:nvPr/>
            </p:nvSpPr>
            <p:spPr>
              <a:xfrm>
                <a:off x="1430972" y="1934178"/>
                <a:ext cx="6315656" cy="1010469"/>
              </a:xfrm>
              <a:prstGeom prst="rect">
                <a:avLst/>
              </a:prstGeom>
              <a:blipFill>
                <a:blip r:embed="rId2"/>
                <a:stretch>
                  <a:fillRect l="-201" t="-9877" r="-803" b="-6173"/>
                </a:stretch>
              </a:blipFill>
            </p:spPr>
            <p:txBody>
              <a:bodyPr/>
              <a:lstStyle/>
              <a:p>
                <a:r>
                  <a:rPr lang="en-US">
                    <a:noFill/>
                  </a:rPr>
                  <a:t> </a:t>
                </a:r>
              </a:p>
            </p:txBody>
          </p:sp>
        </mc:Fallback>
      </mc:AlternateContent>
      <p:sp>
        <p:nvSpPr>
          <p:cNvPr id="5" name="Text Placeholder 2">
            <a:extLst>
              <a:ext uri="{FF2B5EF4-FFF2-40B4-BE49-F238E27FC236}">
                <a16:creationId xmlns:a16="http://schemas.microsoft.com/office/drawing/2014/main" id="{23EE8DC1-84DD-BB4B-83EF-8237837923F1}"/>
              </a:ext>
            </a:extLst>
          </p:cNvPr>
          <p:cNvSpPr txBox="1">
            <a:spLocks/>
          </p:cNvSpPr>
          <p:nvPr/>
        </p:nvSpPr>
        <p:spPr>
          <a:xfrm>
            <a:off x="235200" y="3221079"/>
            <a:ext cx="8616000" cy="1114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1pPr>
            <a:lvl2pPr marL="914400" marR="0" lvl="1"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2pPr>
            <a:lvl3pPr marL="1371600" marR="0" lvl="2"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3pPr>
            <a:lvl4pPr marL="1828800" marR="0" lvl="3"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4pPr>
            <a:lvl5pPr marL="2286000" marR="0" lvl="4"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5pPr>
            <a:lvl6pPr marL="2743200" marR="0" lvl="5"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6pPr>
            <a:lvl7pPr marL="3200400" marR="0" lvl="6"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7pPr>
            <a:lvl8pPr marL="3657600" marR="0" lvl="7"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8pPr>
            <a:lvl9pPr marL="4114800" marR="0" lvl="8" indent="-342900" algn="l" rtl="0" eaLnBrk="1" hangingPunct="1">
              <a:lnSpc>
                <a:spcPct val="115000"/>
              </a:lnSpc>
              <a:spcBef>
                <a:spcPts val="1600"/>
              </a:spcBef>
              <a:spcAft>
                <a:spcPts val="160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9pPr>
          </a:lstStyle>
          <a:p>
            <a:pPr marL="114300" indent="0">
              <a:buFont typeface="Verdana"/>
              <a:buNone/>
            </a:pPr>
            <a:r>
              <a:rPr lang="en-US"/>
              <a:t>Khi đã nắm vững nguyên lý, việc lập trình mạng Neural Network hay các mạng phức tạp hơn sẽ yên tâm hơn (không có nghĩa là dễ hơn) </a:t>
            </a:r>
          </a:p>
        </p:txBody>
      </p:sp>
    </p:spTree>
    <p:extLst>
      <p:ext uri="{BB962C8B-B14F-4D97-AF65-F5344CB8AC3E}">
        <p14:creationId xmlns:p14="http://schemas.microsoft.com/office/powerpoint/2010/main" val="4160839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A293-4444-6642-83FA-3C2430E43964}"/>
              </a:ext>
            </a:extLst>
          </p:cNvPr>
          <p:cNvSpPr>
            <a:spLocks noGrp="1"/>
          </p:cNvSpPr>
          <p:nvPr>
            <p:ph type="title"/>
          </p:nvPr>
        </p:nvSpPr>
        <p:spPr/>
        <p:txBody>
          <a:bodyPr/>
          <a:lstStyle/>
          <a:p>
            <a:r>
              <a:rPr lang="en-US"/>
              <a:t>Tham khảo</a:t>
            </a:r>
          </a:p>
        </p:txBody>
      </p:sp>
      <p:sp>
        <p:nvSpPr>
          <p:cNvPr id="3" name="Text Placeholder 2">
            <a:extLst>
              <a:ext uri="{FF2B5EF4-FFF2-40B4-BE49-F238E27FC236}">
                <a16:creationId xmlns:a16="http://schemas.microsoft.com/office/drawing/2014/main" id="{7949A694-6289-7D4B-840B-875E26BF6E40}"/>
              </a:ext>
            </a:extLst>
          </p:cNvPr>
          <p:cNvSpPr>
            <a:spLocks noGrp="1"/>
          </p:cNvSpPr>
          <p:nvPr>
            <p:ph type="body" idx="1"/>
          </p:nvPr>
        </p:nvSpPr>
        <p:spPr/>
        <p:txBody>
          <a:bodyPr/>
          <a:lstStyle/>
          <a:p>
            <a:pPr>
              <a:lnSpc>
                <a:spcPct val="150000"/>
              </a:lnSpc>
            </a:pPr>
            <a:r>
              <a:rPr lang="en-US" sz="1400">
                <a:effectLst/>
                <a:hlinkClick r:id="rId2"/>
              </a:rPr>
              <a:t>https://brilliant.org/wiki/backpropagation/</a:t>
            </a:r>
            <a:endParaRPr lang="en-US" sz="1400">
              <a:effectLst/>
            </a:endParaRPr>
          </a:p>
          <a:p>
            <a:pPr>
              <a:lnSpc>
                <a:spcPct val="150000"/>
              </a:lnSpc>
            </a:pPr>
            <a:r>
              <a:rPr lang="en-US" sz="1400">
                <a:hlinkClick r:id="rId3"/>
              </a:rPr>
              <a:t>https://towardsdatascience.com/how-to-build-your-own-neural-network-from-scratch-in-python-68998a08e4f6</a:t>
            </a:r>
            <a:endParaRPr lang="en-US" sz="1400"/>
          </a:p>
          <a:p>
            <a:pPr>
              <a:lnSpc>
                <a:spcPct val="150000"/>
              </a:lnSpc>
            </a:pPr>
            <a:r>
              <a:rPr lang="en-US" sz="1400">
                <a:effectLst/>
                <a:hlinkClick r:id="rId4"/>
              </a:rPr>
              <a:t>https://ml-cheatsheet.readthedocs.io/en/latest/forwardpropagation.html</a:t>
            </a:r>
            <a:endParaRPr lang="en-US" sz="1400">
              <a:effectLst/>
            </a:endParaRPr>
          </a:p>
          <a:p>
            <a:pPr>
              <a:lnSpc>
                <a:spcPct val="150000"/>
              </a:lnSpc>
            </a:pPr>
            <a:r>
              <a:rPr lang="en-US" sz="1400">
                <a:effectLst/>
                <a:hlinkClick r:id="rId5"/>
              </a:rPr>
              <a:t>http://cs231n.stanford.edu/vecDerivs.pdf</a:t>
            </a:r>
            <a:endParaRPr lang="en-US" sz="1400">
              <a:effectLst/>
            </a:endParaRPr>
          </a:p>
          <a:p>
            <a:pPr>
              <a:lnSpc>
                <a:spcPct val="150000"/>
              </a:lnSpc>
            </a:pPr>
            <a:r>
              <a:rPr lang="en-US" sz="1400">
                <a:hlinkClick r:id="rId6"/>
              </a:rPr>
              <a:t>https://www.youtube.com/watch?v=ly4S0oi3Yz8</a:t>
            </a:r>
            <a:endParaRPr lang="en-US" sz="1400"/>
          </a:p>
          <a:p>
            <a:pPr>
              <a:lnSpc>
                <a:spcPct val="150000"/>
              </a:lnSpc>
            </a:pPr>
            <a:r>
              <a:rPr lang="en-US" sz="1400">
                <a:hlinkClick r:id="rId7"/>
              </a:rPr>
              <a:t>http://tutorial.math.lamar.edu/Extras/CheatSheets_Tables.aspx</a:t>
            </a:r>
            <a:endParaRPr lang="en-US" sz="1400"/>
          </a:p>
          <a:p>
            <a:pPr>
              <a:lnSpc>
                <a:spcPct val="150000"/>
              </a:lnSpc>
            </a:pPr>
            <a:r>
              <a:rPr lang="en-US" sz="1400">
                <a:hlinkClick r:id="rId8"/>
              </a:rPr>
              <a:t>https://towardsdatascience.com/derivative-of-the-sigmoid-function-536880cf918e</a:t>
            </a:r>
            <a:endParaRPr lang="en-US" sz="1400"/>
          </a:p>
          <a:p>
            <a:pPr marL="114300" indent="0">
              <a:lnSpc>
                <a:spcPct val="150000"/>
              </a:lnSpc>
              <a:buNone/>
            </a:pPr>
            <a:endParaRPr lang="en-US" sz="1400">
              <a:effectLst/>
            </a:endParaRPr>
          </a:p>
          <a:p>
            <a:pPr>
              <a:lnSpc>
                <a:spcPct val="150000"/>
              </a:lnSpc>
            </a:pPr>
            <a:endParaRPr lang="en-US" sz="1400"/>
          </a:p>
        </p:txBody>
      </p:sp>
      <p:sp>
        <p:nvSpPr>
          <p:cNvPr id="4" name="TextBox 3">
            <a:extLst>
              <a:ext uri="{FF2B5EF4-FFF2-40B4-BE49-F238E27FC236}">
                <a16:creationId xmlns:a16="http://schemas.microsoft.com/office/drawing/2014/main" id="{CA462A2E-69B3-7943-AF51-51CD072020BC}"/>
              </a:ext>
            </a:extLst>
          </p:cNvPr>
          <p:cNvSpPr txBox="1"/>
          <p:nvPr/>
        </p:nvSpPr>
        <p:spPr>
          <a:xfrm>
            <a:off x="1569383" y="4127157"/>
            <a:ext cx="6038833" cy="338554"/>
          </a:xfrm>
          <a:prstGeom prst="rect">
            <a:avLst/>
          </a:prstGeom>
          <a:noFill/>
        </p:spPr>
        <p:txBody>
          <a:bodyPr wrap="none" rtlCol="0">
            <a:spAutoFit/>
          </a:bodyPr>
          <a:lstStyle/>
          <a:p>
            <a:r>
              <a:rPr lang="en-US" sz="1600">
                <a:solidFill>
                  <a:schemeClr val="bg1">
                    <a:lumMod val="65000"/>
                  </a:schemeClr>
                </a:solidFill>
              </a:rPr>
              <a:t>Thời gian đọc tài liệu, code, làm slide 2 ngày x 8 tiếng = 16 tiếng</a:t>
            </a:r>
          </a:p>
        </p:txBody>
      </p:sp>
    </p:spTree>
    <p:extLst>
      <p:ext uri="{BB962C8B-B14F-4D97-AF65-F5344CB8AC3E}">
        <p14:creationId xmlns:p14="http://schemas.microsoft.com/office/powerpoint/2010/main" val="4110684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1ED0-0C4F-D042-980F-5A3E44047205}"/>
              </a:ext>
            </a:extLst>
          </p:cNvPr>
          <p:cNvSpPr>
            <a:spLocks noGrp="1"/>
          </p:cNvSpPr>
          <p:nvPr>
            <p:ph type="title"/>
          </p:nvPr>
        </p:nvSpPr>
        <p:spPr/>
        <p:txBody>
          <a:bodyPr/>
          <a:lstStyle/>
          <a:p>
            <a:pPr algn="ctr"/>
            <a:r>
              <a:rPr lang="en-US"/>
              <a:t>Thiết kế phỏng sinh học</a:t>
            </a:r>
          </a:p>
        </p:txBody>
      </p:sp>
      <p:pic>
        <p:nvPicPr>
          <p:cNvPr id="4" name="Picture 3">
            <a:extLst>
              <a:ext uri="{FF2B5EF4-FFF2-40B4-BE49-F238E27FC236}">
                <a16:creationId xmlns:a16="http://schemas.microsoft.com/office/drawing/2014/main" id="{FD5A226A-0D91-A54F-960F-99E146AA3F4B}"/>
              </a:ext>
            </a:extLst>
          </p:cNvPr>
          <p:cNvPicPr>
            <a:picLocks noChangeAspect="1"/>
          </p:cNvPicPr>
          <p:nvPr/>
        </p:nvPicPr>
        <p:blipFill>
          <a:blip r:embed="rId2"/>
          <a:stretch>
            <a:fillRect/>
          </a:stretch>
        </p:blipFill>
        <p:spPr>
          <a:xfrm>
            <a:off x="1191921" y="949792"/>
            <a:ext cx="6793758" cy="4076255"/>
          </a:xfrm>
          <a:prstGeom prst="rect">
            <a:avLst/>
          </a:prstGeom>
        </p:spPr>
      </p:pic>
    </p:spTree>
    <p:extLst>
      <p:ext uri="{BB962C8B-B14F-4D97-AF65-F5344CB8AC3E}">
        <p14:creationId xmlns:p14="http://schemas.microsoft.com/office/powerpoint/2010/main" val="162340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96778-5276-0C46-ACE3-BDEA9A39A7FA}"/>
              </a:ext>
            </a:extLst>
          </p:cNvPr>
          <p:cNvPicPr>
            <a:picLocks noChangeAspect="1"/>
          </p:cNvPicPr>
          <p:nvPr/>
        </p:nvPicPr>
        <p:blipFill>
          <a:blip r:embed="rId2"/>
          <a:stretch>
            <a:fillRect/>
          </a:stretch>
        </p:blipFill>
        <p:spPr>
          <a:xfrm>
            <a:off x="55984" y="548535"/>
            <a:ext cx="4030824" cy="3681656"/>
          </a:xfrm>
          <a:prstGeom prst="rect">
            <a:avLst/>
          </a:prstGeom>
        </p:spPr>
      </p:pic>
      <p:pic>
        <p:nvPicPr>
          <p:cNvPr id="3" name="Picture 2">
            <a:extLst>
              <a:ext uri="{FF2B5EF4-FFF2-40B4-BE49-F238E27FC236}">
                <a16:creationId xmlns:a16="http://schemas.microsoft.com/office/drawing/2014/main" id="{B4CB7E79-D47C-C847-9A1F-BAA1C31FED28}"/>
              </a:ext>
            </a:extLst>
          </p:cNvPr>
          <p:cNvPicPr>
            <a:picLocks noChangeAspect="1"/>
          </p:cNvPicPr>
          <p:nvPr/>
        </p:nvPicPr>
        <p:blipFill>
          <a:blip r:embed="rId3"/>
          <a:stretch>
            <a:fillRect/>
          </a:stretch>
        </p:blipFill>
        <p:spPr>
          <a:xfrm>
            <a:off x="4188139" y="548534"/>
            <a:ext cx="4904515" cy="3681657"/>
          </a:xfrm>
          <a:prstGeom prst="rect">
            <a:avLst/>
          </a:prstGeom>
        </p:spPr>
      </p:pic>
      <p:sp>
        <p:nvSpPr>
          <p:cNvPr id="5" name="TextBox 4">
            <a:extLst>
              <a:ext uri="{FF2B5EF4-FFF2-40B4-BE49-F238E27FC236}">
                <a16:creationId xmlns:a16="http://schemas.microsoft.com/office/drawing/2014/main" id="{142C378D-95A1-A64B-9610-3D97793BB825}"/>
              </a:ext>
            </a:extLst>
          </p:cNvPr>
          <p:cNvSpPr txBox="1"/>
          <p:nvPr/>
        </p:nvSpPr>
        <p:spPr>
          <a:xfrm>
            <a:off x="1606364" y="4292082"/>
            <a:ext cx="930063" cy="261610"/>
          </a:xfrm>
          <a:prstGeom prst="rect">
            <a:avLst/>
          </a:prstGeom>
          <a:noFill/>
        </p:spPr>
        <p:txBody>
          <a:bodyPr wrap="none" rtlCol="0">
            <a:spAutoFit/>
          </a:bodyPr>
          <a:lstStyle/>
          <a:p>
            <a:r>
              <a:rPr lang="en-US" sz="1050" i="1"/>
              <a:t>Chim bói cá</a:t>
            </a:r>
          </a:p>
        </p:txBody>
      </p:sp>
      <p:sp>
        <p:nvSpPr>
          <p:cNvPr id="6" name="TextBox 5">
            <a:extLst>
              <a:ext uri="{FF2B5EF4-FFF2-40B4-BE49-F238E27FC236}">
                <a16:creationId xmlns:a16="http://schemas.microsoft.com/office/drawing/2014/main" id="{D8089513-C1F0-8643-8463-BC6EB7F0AF02}"/>
              </a:ext>
            </a:extLst>
          </p:cNvPr>
          <p:cNvSpPr txBox="1"/>
          <p:nvPr/>
        </p:nvSpPr>
        <p:spPr>
          <a:xfrm>
            <a:off x="5449078" y="4292082"/>
            <a:ext cx="2424187" cy="577081"/>
          </a:xfrm>
          <a:prstGeom prst="rect">
            <a:avLst/>
          </a:prstGeom>
          <a:noFill/>
        </p:spPr>
        <p:txBody>
          <a:bodyPr wrap="square" rtlCol="0">
            <a:spAutoFit/>
          </a:bodyPr>
          <a:lstStyle/>
          <a:p>
            <a:r>
              <a:rPr lang="en-US" sz="1050" i="1"/>
              <a:t>Mũi tàu cao tốc Nhật Bản phỏng theo mũi chim bói cá để giảm tiếng ồn âm thanh</a:t>
            </a:r>
          </a:p>
        </p:txBody>
      </p:sp>
    </p:spTree>
    <p:extLst>
      <p:ext uri="{BB962C8B-B14F-4D97-AF65-F5344CB8AC3E}">
        <p14:creationId xmlns:p14="http://schemas.microsoft.com/office/powerpoint/2010/main" val="1249034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064523-814D-D44E-8F92-21A269E2A53B}"/>
              </a:ext>
            </a:extLst>
          </p:cNvPr>
          <p:cNvSpPr>
            <a:spLocks noGrp="1"/>
          </p:cNvSpPr>
          <p:nvPr>
            <p:ph type="title"/>
          </p:nvPr>
        </p:nvSpPr>
        <p:spPr/>
        <p:txBody>
          <a:bodyPr/>
          <a:lstStyle/>
          <a:p>
            <a:r>
              <a:rPr lang="en-US" sz="1500"/>
              <a:t>Mô hình tế bào thần kinh trong bài toán mô phỏng tín hiệu, machine learning</a:t>
            </a:r>
          </a:p>
        </p:txBody>
      </p:sp>
      <p:pic>
        <p:nvPicPr>
          <p:cNvPr id="5" name="Picture Placeholder 4">
            <a:extLst>
              <a:ext uri="{FF2B5EF4-FFF2-40B4-BE49-F238E27FC236}">
                <a16:creationId xmlns:a16="http://schemas.microsoft.com/office/drawing/2014/main" id="{34F5DC89-3384-4443-9E2B-1562FF4F52EA}"/>
              </a:ext>
            </a:extLst>
          </p:cNvPr>
          <p:cNvPicPr>
            <a:picLocks noGrp="1" noChangeAspect="1"/>
          </p:cNvPicPr>
          <p:nvPr>
            <p:ph type="pic" sz="quarter" idx="4294967295"/>
          </p:nvPr>
        </p:nvPicPr>
        <p:blipFill>
          <a:blip r:embed="rId2"/>
          <a:stretch>
            <a:fillRect/>
          </a:stretch>
        </p:blipFill>
        <p:spPr>
          <a:xfrm>
            <a:off x="0" y="955675"/>
            <a:ext cx="8777288" cy="3751263"/>
          </a:xfrm>
          <a:prstGeom prst="rect">
            <a:avLst/>
          </a:prstGeom>
        </p:spPr>
      </p:pic>
      <p:sp>
        <p:nvSpPr>
          <p:cNvPr id="2" name="TextBox 1">
            <a:extLst>
              <a:ext uri="{FF2B5EF4-FFF2-40B4-BE49-F238E27FC236}">
                <a16:creationId xmlns:a16="http://schemas.microsoft.com/office/drawing/2014/main" id="{FF92C9D4-887E-1149-9C31-07654C3353AE}"/>
              </a:ext>
            </a:extLst>
          </p:cNvPr>
          <p:cNvSpPr txBox="1"/>
          <p:nvPr/>
        </p:nvSpPr>
        <p:spPr>
          <a:xfrm>
            <a:off x="3823411" y="4784427"/>
            <a:ext cx="1327608" cy="276999"/>
          </a:xfrm>
          <a:prstGeom prst="rect">
            <a:avLst/>
          </a:prstGeom>
          <a:noFill/>
        </p:spPr>
        <p:txBody>
          <a:bodyPr wrap="none" rtlCol="0">
            <a:spAutoFit/>
          </a:bodyPr>
          <a:lstStyle/>
          <a:p>
            <a:r>
              <a:rPr lang="en-US" sz="1200" i="1"/>
              <a:t>Tế bào thần kinh</a:t>
            </a:r>
          </a:p>
        </p:txBody>
      </p:sp>
    </p:spTree>
    <p:extLst>
      <p:ext uri="{BB962C8B-B14F-4D97-AF65-F5344CB8AC3E}">
        <p14:creationId xmlns:p14="http://schemas.microsoft.com/office/powerpoint/2010/main" val="235811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9465-CF30-A244-818C-6E6FB732E6C2}"/>
              </a:ext>
            </a:extLst>
          </p:cNvPr>
          <p:cNvSpPr>
            <a:spLocks noGrp="1"/>
          </p:cNvSpPr>
          <p:nvPr>
            <p:ph type="title"/>
          </p:nvPr>
        </p:nvSpPr>
        <p:spPr>
          <a:xfrm>
            <a:off x="729450" y="1322449"/>
            <a:ext cx="7688400" cy="1995339"/>
          </a:xfrm>
        </p:spPr>
        <p:txBody>
          <a:bodyPr/>
          <a:lstStyle/>
          <a:p>
            <a:r>
              <a:rPr lang="en-US"/>
              <a:t>Đại số tuyến tính</a:t>
            </a:r>
            <a:br>
              <a:rPr lang="en-US"/>
            </a:br>
            <a:br>
              <a:rPr lang="en-US"/>
            </a:br>
            <a:r>
              <a:rPr lang="en-US" sz="1600"/>
              <a:t>Trước khi đi xa hãy chuẩn bị tốt hành lý ! </a:t>
            </a:r>
            <a:endParaRPr lang="en-US"/>
          </a:p>
        </p:txBody>
      </p:sp>
    </p:spTree>
    <p:extLst>
      <p:ext uri="{BB962C8B-B14F-4D97-AF65-F5344CB8AC3E}">
        <p14:creationId xmlns:p14="http://schemas.microsoft.com/office/powerpoint/2010/main" val="69038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F94B8-E438-FD40-BDB2-7D9B0C7BF7B1}"/>
              </a:ext>
            </a:extLst>
          </p:cNvPr>
          <p:cNvSpPr>
            <a:spLocks noGrp="1"/>
          </p:cNvSpPr>
          <p:nvPr>
            <p:ph type="title"/>
          </p:nvPr>
        </p:nvSpPr>
        <p:spPr/>
        <p:txBody>
          <a:bodyPr/>
          <a:lstStyle/>
          <a:p>
            <a:r>
              <a:rPr lang="en-US"/>
              <a:t>Toán trong neural network</a:t>
            </a:r>
          </a:p>
        </p:txBody>
      </p:sp>
      <p:sp>
        <p:nvSpPr>
          <p:cNvPr id="3" name="Text Placeholder 2">
            <a:extLst>
              <a:ext uri="{FF2B5EF4-FFF2-40B4-BE49-F238E27FC236}">
                <a16:creationId xmlns:a16="http://schemas.microsoft.com/office/drawing/2014/main" id="{FFD74614-59C1-4F4A-8226-F14BA1719B9A}"/>
              </a:ext>
            </a:extLst>
          </p:cNvPr>
          <p:cNvSpPr>
            <a:spLocks noGrp="1"/>
          </p:cNvSpPr>
          <p:nvPr>
            <p:ph type="body" idx="1"/>
          </p:nvPr>
        </p:nvSpPr>
        <p:spPr/>
        <p:txBody>
          <a:bodyPr/>
          <a:lstStyle/>
          <a:p>
            <a:r>
              <a:rPr lang="en-US"/>
              <a:t>Đạo hàm</a:t>
            </a:r>
          </a:p>
          <a:p>
            <a:pPr lvl="1">
              <a:spcBef>
                <a:spcPts val="0"/>
              </a:spcBef>
            </a:pPr>
            <a:r>
              <a:rPr lang="en-US">
                <a:hlinkClick r:id="rId2"/>
              </a:rPr>
              <a:t>http://tutorial.math.lamar.edu/Extras/CheatSheets_Tables.aspx</a:t>
            </a:r>
            <a:br>
              <a:rPr lang="en-US"/>
            </a:br>
            <a:endParaRPr lang="en-US"/>
          </a:p>
          <a:p>
            <a:r>
              <a:rPr lang="en-US"/>
              <a:t>Vi phân riêng phần</a:t>
            </a:r>
          </a:p>
          <a:p>
            <a:pPr lvl="1">
              <a:spcBef>
                <a:spcPts val="0"/>
              </a:spcBef>
            </a:pPr>
            <a:r>
              <a:rPr lang="en-US">
                <a:hlinkClick r:id="rId3"/>
              </a:rPr>
              <a:t>https://www.youtube.com/watch?v=ly4S0oi3Yz8</a:t>
            </a:r>
            <a:br>
              <a:rPr lang="en-US"/>
            </a:br>
            <a:endParaRPr lang="en-US"/>
          </a:p>
          <a:p>
            <a:r>
              <a:rPr lang="en-US"/>
              <a:t>Cách lấy vi phân riêng phần đối với vector</a:t>
            </a:r>
          </a:p>
          <a:p>
            <a:pPr lvl="1">
              <a:spcBef>
                <a:spcPts val="0"/>
              </a:spcBef>
            </a:pPr>
            <a:r>
              <a:rPr lang="en-US">
                <a:hlinkClick r:id="rId4"/>
              </a:rPr>
              <a:t>http://cs231n.stanford.edu/vecDerivs.pdf</a:t>
            </a:r>
            <a:endParaRPr lang="en-US"/>
          </a:p>
          <a:p>
            <a:endParaRPr lang="en-US"/>
          </a:p>
          <a:p>
            <a:endParaRPr lang="en-US"/>
          </a:p>
          <a:p>
            <a:endParaRPr lang="en-US"/>
          </a:p>
          <a:p>
            <a:endParaRPr lang="en-US"/>
          </a:p>
        </p:txBody>
      </p:sp>
    </p:spTree>
    <p:extLst>
      <p:ext uri="{BB962C8B-B14F-4D97-AF65-F5344CB8AC3E}">
        <p14:creationId xmlns:p14="http://schemas.microsoft.com/office/powerpoint/2010/main" val="221538637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Chuan" id="{A371E52B-639C-B44A-8E4B-025279CF84CE}" vid="{8D5473CF-8B25-354C-B73B-797FECA0202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Streamline</Template>
  <TotalTime>805</TotalTime>
  <Words>1626</Words>
  <Application>Microsoft Macintosh PowerPoint</Application>
  <PresentationFormat>On-screen Show (16:9)</PresentationFormat>
  <Paragraphs>316</Paragraphs>
  <Slides>41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Wingdings</vt:lpstr>
      <vt:lpstr>Verdana</vt:lpstr>
      <vt:lpstr>RobotoMono Nerd Font</vt:lpstr>
      <vt:lpstr>Raleway</vt:lpstr>
      <vt:lpstr>Cambria Math</vt:lpstr>
      <vt:lpstr>Lato</vt:lpstr>
      <vt:lpstr>Streamline</vt:lpstr>
      <vt:lpstr>Neural Network from Scratch</vt:lpstr>
      <vt:lpstr>Có nhất thiết phải code lại mạng neural network?</vt:lpstr>
      <vt:lpstr>Lợi ích khi tự code thuật toán Deep Learning</vt:lpstr>
      <vt:lpstr>Mô hình từ cấu trúc sinh học bộ não con người</vt:lpstr>
      <vt:lpstr>Thiết kế phỏng sinh học</vt:lpstr>
      <vt:lpstr>PowerPoint Presentation</vt:lpstr>
      <vt:lpstr>Mô hình tế bào thần kinh trong bài toán mô phỏng tín hiệu, machine learning</vt:lpstr>
      <vt:lpstr>Đại số tuyến tính  Trước khi đi xa hãy chuẩn bị tốt hành lý ! </vt:lpstr>
      <vt:lpstr>Toán trong neural network</vt:lpstr>
      <vt:lpstr>Tính chất đạo hàm</vt:lpstr>
      <vt:lpstr>Một số đạo hàm thường gặp</vt:lpstr>
      <vt:lpstr>PowerPoint Presentation</vt:lpstr>
      <vt:lpstr>Giả thiết ban đầu</vt:lpstr>
      <vt:lpstr>Partial Derivative – vi phân riêng phần</vt:lpstr>
      <vt:lpstr>PowerPoint Presentation</vt:lpstr>
      <vt:lpstr>Tính vi phân riêng phần vector y ⃗ đối với vector x ⃗</vt:lpstr>
      <vt:lpstr>Perceptron  Perceptron mô phỏng một tế bào thần kinh. Trong phần này chúng ta chỉ cần dùng duy nhất một perceptron để giả lập được hàm logic AND, OR và XOR </vt:lpstr>
      <vt:lpstr>Nhiệm vụ</vt:lpstr>
      <vt:lpstr>Mô phỏng logic AND</vt:lpstr>
      <vt:lpstr>Một số quy ước</vt:lpstr>
      <vt:lpstr>Huấn luyện 1 perceptron</vt:lpstr>
      <vt:lpstr>Activation Function</vt:lpstr>
      <vt:lpstr>Vi phân hàm sigmoid</vt:lpstr>
      <vt:lpstr>Đặc điểm Sigmoid function</vt:lpstr>
      <vt:lpstr>Output Hypothesis y ̂  ⃗</vt:lpstr>
      <vt:lpstr>Bias term</vt:lpstr>
      <vt:lpstr>Loss Function</vt:lpstr>
      <vt:lpstr>Mục tiêu huấn luyện là Minize Loss Fuction</vt:lpstr>
      <vt:lpstr>Partial derivative E với từng biến w_k</vt:lpstr>
      <vt:lpstr>PowerPoint Presentation</vt:lpstr>
      <vt:lpstr>Cập nhật lại Weight</vt:lpstr>
      <vt:lpstr>Code thôi !</vt:lpstr>
      <vt:lpstr>Mã nguồn 1 perceptron mô phỏng logic AND</vt:lpstr>
      <vt:lpstr>PowerPoint Presentation</vt:lpstr>
      <vt:lpstr>PowerPoint Presentation</vt:lpstr>
      <vt:lpstr>PowerPoint Presentation</vt:lpstr>
      <vt:lpstr>Huấn luyện hàm OR</vt:lpstr>
      <vt:lpstr>Huấn luyện hàm XOR nhưng failed!</vt:lpstr>
      <vt:lpstr>Kết luận #1</vt:lpstr>
      <vt:lpstr>Kết luận #2</vt:lpstr>
      <vt:lpstr>Tham khảo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from Scratch</dc:title>
  <dc:creator>Microsoft Office User</dc:creator>
  <cp:lastModifiedBy>Microsoft Office User</cp:lastModifiedBy>
  <cp:revision>99</cp:revision>
  <cp:lastPrinted>2019-09-14T16:35:04Z</cp:lastPrinted>
  <dcterms:created xsi:type="dcterms:W3CDTF">2019-09-13T03:48:58Z</dcterms:created>
  <dcterms:modified xsi:type="dcterms:W3CDTF">2019-09-14T16:36:27Z</dcterms:modified>
</cp:coreProperties>
</file>